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36"/>
  </p:notesMasterIdLst>
  <p:handoutMasterIdLst>
    <p:handoutMasterId r:id="rId37"/>
  </p:handoutMasterIdLst>
  <p:sldIdLst>
    <p:sldId id="331" r:id="rId3"/>
    <p:sldId id="634" r:id="rId4"/>
    <p:sldId id="584" r:id="rId5"/>
    <p:sldId id="334" r:id="rId6"/>
    <p:sldId id="650" r:id="rId7"/>
    <p:sldId id="591" r:id="rId8"/>
    <p:sldId id="598" r:id="rId9"/>
    <p:sldId id="336" r:id="rId10"/>
    <p:sldId id="636" r:id="rId11"/>
    <p:sldId id="655" r:id="rId12"/>
    <p:sldId id="338" r:id="rId13"/>
    <p:sldId id="376" r:id="rId14"/>
    <p:sldId id="599" r:id="rId15"/>
    <p:sldId id="651" r:id="rId16"/>
    <p:sldId id="623" r:id="rId17"/>
    <p:sldId id="625" r:id="rId18"/>
    <p:sldId id="624" r:id="rId19"/>
    <p:sldId id="644" r:id="rId20"/>
    <p:sldId id="638" r:id="rId21"/>
    <p:sldId id="647" r:id="rId22"/>
    <p:sldId id="652" r:id="rId23"/>
    <p:sldId id="639" r:id="rId24"/>
    <p:sldId id="640" r:id="rId25"/>
    <p:sldId id="641" r:id="rId26"/>
    <p:sldId id="612" r:id="rId27"/>
    <p:sldId id="653" r:id="rId28"/>
    <p:sldId id="645" r:id="rId29"/>
    <p:sldId id="646" r:id="rId30"/>
    <p:sldId id="648" r:id="rId31"/>
    <p:sldId id="621" r:id="rId32"/>
    <p:sldId id="654" r:id="rId33"/>
    <p:sldId id="633" r:id="rId34"/>
    <p:sldId id="360" r:id="rId35"/>
  </p:sldIdLst>
  <p:sldSz cx="9144000" cy="6858000" type="screen4x3"/>
  <p:notesSz cx="6797675" cy="9926638"/>
  <p:defaultTextStyle>
    <a:defPPr>
      <a:defRPr lang="zh-TW"/>
    </a:defPPr>
    <a:lvl1pPr algn="l" rtl="0" fontAlgn="base">
      <a:spcBef>
        <a:spcPct val="0"/>
      </a:spcBef>
      <a:spcAft>
        <a:spcPct val="0"/>
      </a:spcAft>
      <a:defRPr kumimoji="1" sz="28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28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28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28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2800" kern="1200">
        <a:solidFill>
          <a:schemeClr val="tx1"/>
        </a:solidFill>
        <a:latin typeface="Arial" charset="0"/>
        <a:ea typeface="新細明體" pitchFamily="18" charset="-120"/>
        <a:cs typeface="+mn-cs"/>
      </a:defRPr>
    </a:lvl5pPr>
    <a:lvl6pPr marL="2286000" algn="l" defTabSz="914400" rtl="0" eaLnBrk="1" latinLnBrk="0" hangingPunct="1">
      <a:defRPr kumimoji="1" sz="2800" kern="1200">
        <a:solidFill>
          <a:schemeClr val="tx1"/>
        </a:solidFill>
        <a:latin typeface="Arial" charset="0"/>
        <a:ea typeface="新細明體" pitchFamily="18" charset="-120"/>
        <a:cs typeface="+mn-cs"/>
      </a:defRPr>
    </a:lvl6pPr>
    <a:lvl7pPr marL="2743200" algn="l" defTabSz="914400" rtl="0" eaLnBrk="1" latinLnBrk="0" hangingPunct="1">
      <a:defRPr kumimoji="1" sz="2800" kern="1200">
        <a:solidFill>
          <a:schemeClr val="tx1"/>
        </a:solidFill>
        <a:latin typeface="Arial" charset="0"/>
        <a:ea typeface="新細明體" pitchFamily="18" charset="-120"/>
        <a:cs typeface="+mn-cs"/>
      </a:defRPr>
    </a:lvl7pPr>
    <a:lvl8pPr marL="3200400" algn="l" defTabSz="914400" rtl="0" eaLnBrk="1" latinLnBrk="0" hangingPunct="1">
      <a:defRPr kumimoji="1" sz="2800" kern="1200">
        <a:solidFill>
          <a:schemeClr val="tx1"/>
        </a:solidFill>
        <a:latin typeface="Arial" charset="0"/>
        <a:ea typeface="新細明體" pitchFamily="18" charset="-120"/>
        <a:cs typeface="+mn-cs"/>
      </a:defRPr>
    </a:lvl8pPr>
    <a:lvl9pPr marL="3657600" algn="l" defTabSz="914400" rtl="0" eaLnBrk="1" latinLnBrk="0" hangingPunct="1">
      <a:defRPr kumimoji="1" sz="2800"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5"/>
    <a:srgbClr val="CEFB7D"/>
    <a:srgbClr val="FB9BE6"/>
    <a:srgbClr val="FF6600"/>
    <a:srgbClr val="00FF00"/>
    <a:srgbClr val="84F4F1"/>
    <a:srgbClr val="0099CC"/>
    <a:srgbClr val="5DE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91" autoAdjust="0"/>
    <p:restoredTop sz="82253" autoAdjust="0"/>
  </p:normalViewPr>
  <p:slideViewPr>
    <p:cSldViewPr>
      <p:cViewPr varScale="1">
        <p:scale>
          <a:sx n="74" d="100"/>
          <a:sy n="74" d="100"/>
        </p:scale>
        <p:origin x="1524" y="78"/>
      </p:cViewPr>
      <p:guideLst>
        <p:guide orient="horz" pos="2160"/>
        <p:guide pos="2880"/>
      </p:guideLst>
    </p:cSldViewPr>
  </p:slideViewPr>
  <p:outlineViewPr>
    <p:cViewPr>
      <p:scale>
        <a:sx n="33" d="100"/>
        <a:sy n="33" d="100"/>
      </p:scale>
      <p:origin x="0" y="198"/>
    </p:cViewPr>
  </p:outlineViewPr>
  <p:notesTextViewPr>
    <p:cViewPr>
      <p:scale>
        <a:sx n="100" d="100"/>
        <a:sy n="100" d="100"/>
      </p:scale>
      <p:origin x="0" y="0"/>
    </p:cViewPr>
  </p:notesTextViewPr>
  <p:sorterViewPr>
    <p:cViewPr>
      <p:scale>
        <a:sx n="66" d="100"/>
        <a:sy n="66" d="100"/>
      </p:scale>
      <p:origin x="0" y="4026"/>
    </p:cViewPr>
  </p:sorterViewPr>
  <p:notesViewPr>
    <p:cSldViewPr>
      <p:cViewPr varScale="1">
        <p:scale>
          <a:sx n="83" d="100"/>
          <a:sy n="83" d="100"/>
        </p:scale>
        <p:origin x="-199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9-03T15:30:06.993" idx="1">
    <p:pos x="2472" y="1525"/>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167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1167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167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887EE4B5-57CB-4A13-AD6A-D80B7E86628E}" type="slidenum">
              <a:rPr lang="en-US" altLang="zh-TW"/>
              <a:pPr>
                <a:defRPr/>
              </a:pPr>
              <a:t>‹#›</a:t>
            </a:fld>
            <a:endParaRPr lang="en-US" altLang="zh-TW"/>
          </a:p>
        </p:txBody>
      </p:sp>
    </p:spTree>
    <p:extLst>
      <p:ext uri="{BB962C8B-B14F-4D97-AF65-F5344CB8AC3E}">
        <p14:creationId xmlns:p14="http://schemas.microsoft.com/office/powerpoint/2010/main" val="2978531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4813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819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813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4813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81EAF973-B082-43B4-B647-10263A2718F4}" type="slidenum">
              <a:rPr lang="en-US" altLang="zh-TW"/>
              <a:pPr>
                <a:defRPr/>
              </a:pPr>
              <a:t>‹#›</a:t>
            </a:fld>
            <a:endParaRPr lang="en-US" altLang="zh-TW"/>
          </a:p>
        </p:txBody>
      </p:sp>
    </p:spTree>
    <p:extLst>
      <p:ext uri="{BB962C8B-B14F-4D97-AF65-F5344CB8AC3E}">
        <p14:creationId xmlns:p14="http://schemas.microsoft.com/office/powerpoint/2010/main" val="1900876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a:ln/>
        </p:spPr>
      </p:sp>
      <p:sp>
        <p:nvSpPr>
          <p:cNvPr id="82947" name="備忘稿版面配置區 2"/>
          <p:cNvSpPr>
            <a:spLocks noGrp="1"/>
          </p:cNvSpPr>
          <p:nvPr>
            <p:ph type="body" idx="1"/>
          </p:nvPr>
        </p:nvSpPr>
        <p:spPr>
          <a:noFill/>
          <a:ln/>
        </p:spPr>
        <p:txBody>
          <a:bodyPr/>
          <a:lstStyle/>
          <a:p>
            <a:endParaRPr lang="zh-TW" altLang="en-US" smtClean="0"/>
          </a:p>
        </p:txBody>
      </p:sp>
      <p:sp>
        <p:nvSpPr>
          <p:cNvPr id="82948" name="投影片編號版面配置區 3"/>
          <p:cNvSpPr>
            <a:spLocks noGrp="1"/>
          </p:cNvSpPr>
          <p:nvPr>
            <p:ph type="sldNum" sz="quarter" idx="5"/>
          </p:nvPr>
        </p:nvSpPr>
        <p:spPr>
          <a:noFill/>
        </p:spPr>
        <p:txBody>
          <a:bodyPr/>
          <a:lstStyle/>
          <a:p>
            <a:fld id="{E6B2B618-91FF-4C2D-9104-500AAA96E3C1}" type="slidenum">
              <a:rPr lang="en-US" altLang="zh-TW" smtClean="0"/>
              <a:pPr/>
              <a:t>1</a:t>
            </a:fld>
            <a:endParaRPr lang="en-US" altLang="zh-TW" smtClean="0"/>
          </a:p>
        </p:txBody>
      </p:sp>
    </p:spTree>
    <p:extLst>
      <p:ext uri="{BB962C8B-B14F-4D97-AF65-F5344CB8AC3E}">
        <p14:creationId xmlns:p14="http://schemas.microsoft.com/office/powerpoint/2010/main" val="61257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a:ln/>
        </p:spPr>
      </p:sp>
      <p:sp>
        <p:nvSpPr>
          <p:cNvPr id="83971" name="備忘稿版面配置區 2"/>
          <p:cNvSpPr>
            <a:spLocks noGrp="1"/>
          </p:cNvSpPr>
          <p:nvPr>
            <p:ph type="body" idx="1"/>
          </p:nvPr>
        </p:nvSpPr>
        <p:spPr>
          <a:noFill/>
          <a:ln/>
        </p:spPr>
        <p:txBody>
          <a:bodyPr/>
          <a:lstStyle/>
          <a:p>
            <a:r>
              <a:rPr lang="zh-TW" altLang="en-US" smtClean="0"/>
              <a:t>以往塑膠光纖</a:t>
            </a:r>
            <a:r>
              <a:rPr lang="en-US" altLang="zh-TW" smtClean="0"/>
              <a:t>(POF)</a:t>
            </a:r>
            <a:r>
              <a:rPr lang="zh-TW" altLang="en-US" smtClean="0"/>
              <a:t>的訊號損失很大，但因應光纖到桌與區域網路的需求快速增加，以及塑膠光纖便宜的價格、可撓性佳等優點，使塑膠光纖 在通訊傳輸上一直被研究著，直到訊號損失上有所改良，近年來更是突破，讓塑膠光纖可得到更大的應用與普及。</a:t>
            </a:r>
          </a:p>
        </p:txBody>
      </p:sp>
      <p:sp>
        <p:nvSpPr>
          <p:cNvPr id="83972" name="投影片編號版面配置區 3"/>
          <p:cNvSpPr>
            <a:spLocks noGrp="1"/>
          </p:cNvSpPr>
          <p:nvPr>
            <p:ph type="sldNum" sz="quarter" idx="5"/>
          </p:nvPr>
        </p:nvSpPr>
        <p:spPr>
          <a:noFill/>
        </p:spPr>
        <p:txBody>
          <a:bodyPr/>
          <a:lstStyle/>
          <a:p>
            <a:fld id="{A1F185F7-2DA4-4136-BA77-8D469B9E150D}" type="slidenum">
              <a:rPr lang="en-US" altLang="zh-TW" smtClean="0"/>
              <a:pPr/>
              <a:t>6</a:t>
            </a:fld>
            <a:endParaRPr lang="en-US" altLang="zh-TW" smtClean="0"/>
          </a:p>
        </p:txBody>
      </p:sp>
    </p:spTree>
    <p:extLst>
      <p:ext uri="{BB962C8B-B14F-4D97-AF65-F5344CB8AC3E}">
        <p14:creationId xmlns:p14="http://schemas.microsoft.com/office/powerpoint/2010/main" val="200020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B1D7492-84C5-4043-8824-50E6A79008F5}" type="slidenum">
              <a:rPr lang="en-US" altLang="zh-TW" smtClean="0"/>
              <a:pPr/>
              <a:t>11</a:t>
            </a:fld>
            <a:endParaRPr lang="en-US" altLang="zh-TW"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zh-TW" altLang="zh-TW" smtClean="0"/>
          </a:p>
        </p:txBody>
      </p:sp>
    </p:spTree>
    <p:extLst>
      <p:ext uri="{BB962C8B-B14F-4D97-AF65-F5344CB8AC3E}">
        <p14:creationId xmlns:p14="http://schemas.microsoft.com/office/powerpoint/2010/main" val="207176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a:ln/>
        </p:spPr>
      </p:sp>
      <p:sp>
        <p:nvSpPr>
          <p:cNvPr id="88067" name="備忘稿版面配置區 2"/>
          <p:cNvSpPr>
            <a:spLocks noGrp="1"/>
          </p:cNvSpPr>
          <p:nvPr>
            <p:ph type="body" idx="1"/>
          </p:nvPr>
        </p:nvSpPr>
        <p:spPr>
          <a:noFill/>
          <a:ln/>
        </p:spPr>
        <p:txBody>
          <a:bodyPr/>
          <a:lstStyle/>
          <a:p>
            <a:endParaRPr lang="zh-TW" altLang="en-US" smtClean="0"/>
          </a:p>
        </p:txBody>
      </p:sp>
      <p:sp>
        <p:nvSpPr>
          <p:cNvPr id="88068" name="投影片編號版面配置區 3"/>
          <p:cNvSpPr>
            <a:spLocks noGrp="1"/>
          </p:cNvSpPr>
          <p:nvPr>
            <p:ph type="sldNum" sz="quarter" idx="5"/>
          </p:nvPr>
        </p:nvSpPr>
        <p:spPr>
          <a:noFill/>
        </p:spPr>
        <p:txBody>
          <a:bodyPr/>
          <a:lstStyle/>
          <a:p>
            <a:fld id="{9DC6D000-7E4C-4968-AEA3-A810CED5D5DE}" type="slidenum">
              <a:rPr lang="en-US" altLang="zh-TW" smtClean="0"/>
              <a:pPr/>
              <a:t>12</a:t>
            </a:fld>
            <a:endParaRPr lang="en-US" altLang="zh-TW" smtClean="0"/>
          </a:p>
        </p:txBody>
      </p:sp>
    </p:spTree>
    <p:extLst>
      <p:ext uri="{BB962C8B-B14F-4D97-AF65-F5344CB8AC3E}">
        <p14:creationId xmlns:p14="http://schemas.microsoft.com/office/powerpoint/2010/main" val="326434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a:ln/>
        </p:spPr>
      </p:sp>
      <p:sp>
        <p:nvSpPr>
          <p:cNvPr id="88067" name="備忘稿版面配置區 2"/>
          <p:cNvSpPr>
            <a:spLocks noGrp="1"/>
          </p:cNvSpPr>
          <p:nvPr>
            <p:ph type="body" idx="1"/>
          </p:nvPr>
        </p:nvSpPr>
        <p:spPr>
          <a:noFill/>
          <a:ln/>
        </p:spPr>
        <p:txBody>
          <a:bodyPr/>
          <a:lstStyle/>
          <a:p>
            <a:endParaRPr lang="zh-TW" altLang="en-US" smtClean="0"/>
          </a:p>
        </p:txBody>
      </p:sp>
      <p:sp>
        <p:nvSpPr>
          <p:cNvPr id="88068" name="投影片編號版面配置區 3"/>
          <p:cNvSpPr>
            <a:spLocks noGrp="1"/>
          </p:cNvSpPr>
          <p:nvPr>
            <p:ph type="sldNum" sz="quarter" idx="5"/>
          </p:nvPr>
        </p:nvSpPr>
        <p:spPr>
          <a:noFill/>
        </p:spPr>
        <p:txBody>
          <a:bodyPr/>
          <a:lstStyle/>
          <a:p>
            <a:fld id="{9DC6D000-7E4C-4968-AEA3-A810CED5D5DE}" type="slidenum">
              <a:rPr lang="en-US" altLang="zh-TW" smtClean="0"/>
              <a:pPr/>
              <a:t>13</a:t>
            </a:fld>
            <a:endParaRPr lang="en-US" altLang="zh-TW" smtClean="0"/>
          </a:p>
        </p:txBody>
      </p:sp>
    </p:spTree>
    <p:extLst>
      <p:ext uri="{BB962C8B-B14F-4D97-AF65-F5344CB8AC3E}">
        <p14:creationId xmlns:p14="http://schemas.microsoft.com/office/powerpoint/2010/main" val="6405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a:ln/>
        </p:spPr>
      </p:sp>
      <p:sp>
        <p:nvSpPr>
          <p:cNvPr id="94211" name="備忘稿版面配置區 2"/>
          <p:cNvSpPr>
            <a:spLocks noGrp="1"/>
          </p:cNvSpPr>
          <p:nvPr>
            <p:ph type="body" idx="1"/>
          </p:nvPr>
        </p:nvSpPr>
        <p:spPr>
          <a:noFill/>
          <a:ln/>
        </p:spPr>
        <p:txBody>
          <a:bodyPr/>
          <a:lstStyle/>
          <a:p>
            <a:r>
              <a:rPr lang="zh-TW" altLang="en-US" smtClean="0"/>
              <a:t>圖為串接式綠光發光二極體頻寬速度的表現</a:t>
            </a:r>
            <a:r>
              <a:rPr lang="en-US" altLang="zh-TW" smtClean="0"/>
              <a:t>(</a:t>
            </a:r>
            <a:r>
              <a:rPr lang="zh-TW" altLang="en-US" smtClean="0"/>
              <a:t>直徑</a:t>
            </a:r>
            <a:r>
              <a:rPr lang="en-US" altLang="zh-TW" smtClean="0"/>
              <a:t>100um)</a:t>
            </a:r>
          </a:p>
          <a:p>
            <a:r>
              <a:rPr lang="zh-TW" altLang="en-US" smtClean="0"/>
              <a:t>在量測中我們改良了往年所設計的元件距離，因塑膠光纖的直徑為</a:t>
            </a:r>
            <a:r>
              <a:rPr lang="en-US" altLang="zh-TW" smtClean="0"/>
              <a:t>1mm</a:t>
            </a:r>
            <a:r>
              <a:rPr lang="zh-TW" altLang="en-US" smtClean="0"/>
              <a:t>，將元件距離縮至</a:t>
            </a:r>
            <a:r>
              <a:rPr lang="en-US" altLang="zh-TW" smtClean="0"/>
              <a:t>1mm</a:t>
            </a:r>
            <a:r>
              <a:rPr lang="zh-TW" altLang="en-US" smtClean="0"/>
              <a:t>以內，這將對於耦光功率有良好的幫助。</a:t>
            </a:r>
            <a:endParaRPr lang="en-US" altLang="zh-TW" smtClean="0"/>
          </a:p>
          <a:p>
            <a:r>
              <a:rPr lang="zh-TW" altLang="en-US" smtClean="0"/>
              <a:t>量測結果可知三顆串接式綠光發光二極體有較大的發光主動區和輸出功率，但串接式發光二極體仍有非常相似於一顆發光二極體的速度特性，</a:t>
            </a:r>
            <a:endParaRPr lang="en-US" altLang="zh-TW" smtClean="0"/>
          </a:p>
          <a:p>
            <a:r>
              <a:rPr lang="zh-TW" altLang="en-US" smtClean="0"/>
              <a:t>這是有低的微分電阻和因串接而減少的總接面電容，且我們的元件頻寬在操作電流</a:t>
            </a:r>
            <a:r>
              <a:rPr lang="en-US" altLang="zh-TW" smtClean="0"/>
              <a:t>100mA</a:t>
            </a:r>
            <a:r>
              <a:rPr lang="zh-TW" altLang="en-US" smtClean="0"/>
              <a:t>下約達到</a:t>
            </a:r>
            <a:r>
              <a:rPr lang="en-US" altLang="zh-TW" smtClean="0"/>
              <a:t>200MHz</a:t>
            </a:r>
            <a:r>
              <a:rPr lang="zh-TW" altLang="en-US" smtClean="0"/>
              <a:t>，</a:t>
            </a:r>
            <a:endParaRPr lang="en-US" altLang="zh-TW" smtClean="0"/>
          </a:p>
          <a:p>
            <a:r>
              <a:rPr lang="zh-TW" altLang="en-US" smtClean="0"/>
              <a:t>另外在汽車特殊規格</a:t>
            </a:r>
            <a:r>
              <a:rPr lang="en-US" altLang="zh-TW" smtClean="0"/>
              <a:t>12V</a:t>
            </a:r>
            <a:r>
              <a:rPr lang="zh-TW" altLang="en-US" smtClean="0"/>
              <a:t>驅動電壓下，</a:t>
            </a:r>
            <a:r>
              <a:rPr lang="en-US" altLang="zh-TW" smtClean="0"/>
              <a:t>Device A</a:t>
            </a:r>
            <a:r>
              <a:rPr lang="zh-TW" altLang="en-US" smtClean="0"/>
              <a:t>頻寬約</a:t>
            </a:r>
            <a:r>
              <a:rPr lang="en-US" altLang="zh-TW" smtClean="0"/>
              <a:t>100MHz </a:t>
            </a:r>
            <a:r>
              <a:rPr lang="zh-TW" altLang="en-US" smtClean="0"/>
              <a:t>，</a:t>
            </a:r>
            <a:r>
              <a:rPr lang="en-US" altLang="zh-TW" smtClean="0"/>
              <a:t>Device B</a:t>
            </a:r>
            <a:r>
              <a:rPr lang="zh-TW" altLang="en-US" smtClean="0"/>
              <a:t>頻寬約</a:t>
            </a:r>
            <a:r>
              <a:rPr lang="en-US" altLang="zh-TW" smtClean="0"/>
              <a:t>40MHz</a:t>
            </a:r>
            <a:r>
              <a:rPr lang="zh-TW" altLang="en-US" smtClean="0"/>
              <a:t>，這可歸究於</a:t>
            </a:r>
            <a:r>
              <a:rPr lang="en-US" altLang="zh-TW" smtClean="0"/>
              <a:t>Device A</a:t>
            </a:r>
            <a:r>
              <a:rPr lang="zh-TW" altLang="en-US" smtClean="0"/>
              <a:t>的結構加入了</a:t>
            </a:r>
            <a:r>
              <a:rPr lang="en-US" altLang="zh-TW" smtClean="0"/>
              <a:t>InGaN</a:t>
            </a:r>
            <a:r>
              <a:rPr lang="zh-TW" altLang="en-US" smtClean="0"/>
              <a:t>插入層，增強了</a:t>
            </a:r>
            <a:endParaRPr lang="en-US" altLang="zh-TW" smtClean="0"/>
          </a:p>
          <a:p>
            <a:r>
              <a:rPr lang="zh-TW" altLang="en-US" smtClean="0"/>
              <a:t>元件的靜態特性，使元件的</a:t>
            </a:r>
            <a:r>
              <a:rPr lang="en-US" altLang="zh-TW" smtClean="0"/>
              <a:t>I-V</a:t>
            </a:r>
            <a:r>
              <a:rPr lang="zh-TW" altLang="en-US" smtClean="0"/>
              <a:t>特性在定電壓下提供較大的載子密度在</a:t>
            </a:r>
            <a:r>
              <a:rPr lang="en-US" altLang="zh-TW" smtClean="0"/>
              <a:t>MQW</a:t>
            </a:r>
            <a:r>
              <a:rPr lang="zh-TW" altLang="en-US" smtClean="0"/>
              <a:t>中，有效的降低</a:t>
            </a:r>
            <a:r>
              <a:rPr lang="en-US" altLang="zh-TW" smtClean="0"/>
              <a:t>spontaneous recombination time.</a:t>
            </a:r>
            <a:endParaRPr lang="zh-TW" altLang="en-US" smtClean="0"/>
          </a:p>
        </p:txBody>
      </p:sp>
      <p:sp>
        <p:nvSpPr>
          <p:cNvPr id="94212" name="投影片編號版面配置區 3"/>
          <p:cNvSpPr>
            <a:spLocks noGrp="1"/>
          </p:cNvSpPr>
          <p:nvPr>
            <p:ph type="sldNum" sz="quarter" idx="5"/>
          </p:nvPr>
        </p:nvSpPr>
        <p:spPr>
          <a:noFill/>
        </p:spPr>
        <p:txBody>
          <a:bodyPr/>
          <a:lstStyle/>
          <a:p>
            <a:fld id="{585BD4F7-1A72-4E18-9C58-1D883FEA976C}" type="slidenum">
              <a:rPr lang="en-US" altLang="zh-TW" smtClean="0"/>
              <a:pPr/>
              <a:t>27</a:t>
            </a:fld>
            <a:endParaRPr lang="en-US" altLang="zh-TW" smtClean="0"/>
          </a:p>
        </p:txBody>
      </p:sp>
    </p:spTree>
    <p:extLst>
      <p:ext uri="{BB962C8B-B14F-4D97-AF65-F5344CB8AC3E}">
        <p14:creationId xmlns:p14="http://schemas.microsoft.com/office/powerpoint/2010/main" val="425810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a:ln/>
        </p:spPr>
      </p:sp>
      <p:sp>
        <p:nvSpPr>
          <p:cNvPr id="94211" name="備忘稿版面配置區 2"/>
          <p:cNvSpPr>
            <a:spLocks noGrp="1"/>
          </p:cNvSpPr>
          <p:nvPr>
            <p:ph type="body" idx="1"/>
          </p:nvPr>
        </p:nvSpPr>
        <p:spPr>
          <a:noFill/>
          <a:ln/>
        </p:spPr>
        <p:txBody>
          <a:bodyPr/>
          <a:lstStyle/>
          <a:p>
            <a:r>
              <a:rPr lang="zh-TW" altLang="en-US" smtClean="0"/>
              <a:t>圖為串接式綠光發光二極體頻寬速度的表現</a:t>
            </a:r>
            <a:r>
              <a:rPr lang="en-US" altLang="zh-TW" smtClean="0"/>
              <a:t>(</a:t>
            </a:r>
            <a:r>
              <a:rPr lang="zh-TW" altLang="en-US" smtClean="0"/>
              <a:t>直徑</a:t>
            </a:r>
            <a:r>
              <a:rPr lang="en-US" altLang="zh-TW" smtClean="0"/>
              <a:t>100um)</a:t>
            </a:r>
          </a:p>
          <a:p>
            <a:r>
              <a:rPr lang="zh-TW" altLang="en-US" smtClean="0"/>
              <a:t>在量測中我們改良了往年所設計的元件距離，因塑膠光纖的直徑為</a:t>
            </a:r>
            <a:r>
              <a:rPr lang="en-US" altLang="zh-TW" smtClean="0"/>
              <a:t>1mm</a:t>
            </a:r>
            <a:r>
              <a:rPr lang="zh-TW" altLang="en-US" smtClean="0"/>
              <a:t>，將元件距離縮至</a:t>
            </a:r>
            <a:r>
              <a:rPr lang="en-US" altLang="zh-TW" smtClean="0"/>
              <a:t>1mm</a:t>
            </a:r>
            <a:r>
              <a:rPr lang="zh-TW" altLang="en-US" smtClean="0"/>
              <a:t>以內，這將對於耦光功率有良好的幫助。</a:t>
            </a:r>
            <a:endParaRPr lang="en-US" altLang="zh-TW" smtClean="0"/>
          </a:p>
          <a:p>
            <a:r>
              <a:rPr lang="zh-TW" altLang="en-US" smtClean="0"/>
              <a:t>量測結果可知三顆串接式綠光發光二極體有較大的發光主動區和輸出功率，但串接式發光二極體仍有非常相似於一顆發光二極體的速度特性，</a:t>
            </a:r>
            <a:endParaRPr lang="en-US" altLang="zh-TW" smtClean="0"/>
          </a:p>
          <a:p>
            <a:r>
              <a:rPr lang="zh-TW" altLang="en-US" smtClean="0"/>
              <a:t>這是有低的微分電阻和因串接而減少的總接面電容，且我們的元件頻寬在操作電流</a:t>
            </a:r>
            <a:r>
              <a:rPr lang="en-US" altLang="zh-TW" smtClean="0"/>
              <a:t>100mA</a:t>
            </a:r>
            <a:r>
              <a:rPr lang="zh-TW" altLang="en-US" smtClean="0"/>
              <a:t>下約達到</a:t>
            </a:r>
            <a:r>
              <a:rPr lang="en-US" altLang="zh-TW" smtClean="0"/>
              <a:t>200MHz</a:t>
            </a:r>
            <a:r>
              <a:rPr lang="zh-TW" altLang="en-US" smtClean="0"/>
              <a:t>，</a:t>
            </a:r>
            <a:endParaRPr lang="en-US" altLang="zh-TW" smtClean="0"/>
          </a:p>
          <a:p>
            <a:r>
              <a:rPr lang="zh-TW" altLang="en-US" smtClean="0"/>
              <a:t>另外在汽車特殊規格</a:t>
            </a:r>
            <a:r>
              <a:rPr lang="en-US" altLang="zh-TW" smtClean="0"/>
              <a:t>12V</a:t>
            </a:r>
            <a:r>
              <a:rPr lang="zh-TW" altLang="en-US" smtClean="0"/>
              <a:t>驅動電壓下，</a:t>
            </a:r>
            <a:r>
              <a:rPr lang="en-US" altLang="zh-TW" smtClean="0"/>
              <a:t>Device A</a:t>
            </a:r>
            <a:r>
              <a:rPr lang="zh-TW" altLang="en-US" smtClean="0"/>
              <a:t>頻寬約</a:t>
            </a:r>
            <a:r>
              <a:rPr lang="en-US" altLang="zh-TW" smtClean="0"/>
              <a:t>100MHz </a:t>
            </a:r>
            <a:r>
              <a:rPr lang="zh-TW" altLang="en-US" smtClean="0"/>
              <a:t>，</a:t>
            </a:r>
            <a:r>
              <a:rPr lang="en-US" altLang="zh-TW" smtClean="0"/>
              <a:t>Device B</a:t>
            </a:r>
            <a:r>
              <a:rPr lang="zh-TW" altLang="en-US" smtClean="0"/>
              <a:t>頻寬約</a:t>
            </a:r>
            <a:r>
              <a:rPr lang="en-US" altLang="zh-TW" smtClean="0"/>
              <a:t>40MHz</a:t>
            </a:r>
            <a:r>
              <a:rPr lang="zh-TW" altLang="en-US" smtClean="0"/>
              <a:t>，這可歸究於</a:t>
            </a:r>
            <a:r>
              <a:rPr lang="en-US" altLang="zh-TW" smtClean="0"/>
              <a:t>Device A</a:t>
            </a:r>
            <a:r>
              <a:rPr lang="zh-TW" altLang="en-US" smtClean="0"/>
              <a:t>的結構加入了</a:t>
            </a:r>
            <a:r>
              <a:rPr lang="en-US" altLang="zh-TW" smtClean="0"/>
              <a:t>InGaN</a:t>
            </a:r>
            <a:r>
              <a:rPr lang="zh-TW" altLang="en-US" smtClean="0"/>
              <a:t>插入層，增強了</a:t>
            </a:r>
            <a:endParaRPr lang="en-US" altLang="zh-TW" smtClean="0"/>
          </a:p>
          <a:p>
            <a:r>
              <a:rPr lang="zh-TW" altLang="en-US" smtClean="0"/>
              <a:t>元件的靜態特性，使元件的</a:t>
            </a:r>
            <a:r>
              <a:rPr lang="en-US" altLang="zh-TW" smtClean="0"/>
              <a:t>I-V</a:t>
            </a:r>
            <a:r>
              <a:rPr lang="zh-TW" altLang="en-US" smtClean="0"/>
              <a:t>特性在定電壓下提供較大的載子密度在</a:t>
            </a:r>
            <a:r>
              <a:rPr lang="en-US" altLang="zh-TW" smtClean="0"/>
              <a:t>MQW</a:t>
            </a:r>
            <a:r>
              <a:rPr lang="zh-TW" altLang="en-US" smtClean="0"/>
              <a:t>中，有效的降低</a:t>
            </a:r>
            <a:r>
              <a:rPr lang="en-US" altLang="zh-TW" smtClean="0"/>
              <a:t>spontaneous recombination time.</a:t>
            </a:r>
            <a:endParaRPr lang="zh-TW" altLang="en-US" smtClean="0"/>
          </a:p>
        </p:txBody>
      </p:sp>
      <p:sp>
        <p:nvSpPr>
          <p:cNvPr id="94212" name="投影片編號版面配置區 3"/>
          <p:cNvSpPr>
            <a:spLocks noGrp="1"/>
          </p:cNvSpPr>
          <p:nvPr>
            <p:ph type="sldNum" sz="quarter" idx="5"/>
          </p:nvPr>
        </p:nvSpPr>
        <p:spPr>
          <a:noFill/>
        </p:spPr>
        <p:txBody>
          <a:bodyPr/>
          <a:lstStyle/>
          <a:p>
            <a:fld id="{585BD4F7-1A72-4E18-9C58-1D883FEA976C}" type="slidenum">
              <a:rPr lang="en-US" altLang="zh-TW" smtClean="0"/>
              <a:pPr/>
              <a:t>28</a:t>
            </a:fld>
            <a:endParaRPr lang="en-US" altLang="zh-TW" smtClean="0"/>
          </a:p>
        </p:txBody>
      </p:sp>
    </p:spTree>
    <p:extLst>
      <p:ext uri="{BB962C8B-B14F-4D97-AF65-F5344CB8AC3E}">
        <p14:creationId xmlns:p14="http://schemas.microsoft.com/office/powerpoint/2010/main" val="3094281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913"/>
            <a:ext cx="9144000" cy="1657350"/>
          </a:xfrm>
          <a:prstGeom prst="rect">
            <a:avLst/>
          </a:prstGeom>
          <a:gradFill rotWithShape="1">
            <a:gsLst>
              <a:gs pos="0">
                <a:srgbClr val="33CCCC"/>
              </a:gs>
              <a:gs pos="100000">
                <a:schemeClr val="bg1"/>
              </a:gs>
            </a:gsLst>
            <a:lin ang="5400000" scaled="1"/>
          </a:gradFill>
          <a:ln w="9525">
            <a:noFill/>
            <a:miter lim="800000"/>
            <a:headEnd/>
            <a:tailEnd/>
          </a:ln>
          <a:effectLst/>
        </p:spPr>
        <p:txBody>
          <a:bodyPr wrap="none" anchor="ctr"/>
          <a:lstStyle/>
          <a:p>
            <a:pPr>
              <a:defRPr/>
            </a:pPr>
            <a:endParaRPr lang="zh-TW" altLang="en-US"/>
          </a:p>
        </p:txBody>
      </p:sp>
      <p:sp>
        <p:nvSpPr>
          <p:cNvPr id="5" name="Rectangle 3"/>
          <p:cNvSpPr>
            <a:spLocks noChangeArrowheads="1"/>
          </p:cNvSpPr>
          <p:nvPr/>
        </p:nvSpPr>
        <p:spPr bwMode="auto">
          <a:xfrm>
            <a:off x="0" y="5373688"/>
            <a:ext cx="9144000" cy="1152525"/>
          </a:xfrm>
          <a:prstGeom prst="rect">
            <a:avLst/>
          </a:prstGeom>
          <a:gradFill rotWithShape="1">
            <a:gsLst>
              <a:gs pos="0">
                <a:schemeClr val="bg1"/>
              </a:gs>
              <a:gs pos="100000">
                <a:srgbClr val="33CCCC"/>
              </a:gs>
            </a:gsLst>
            <a:lin ang="5400000" scaled="1"/>
          </a:gradFill>
          <a:ln w="9525">
            <a:noFill/>
            <a:miter lim="800000"/>
            <a:headEnd/>
            <a:tailEnd/>
          </a:ln>
          <a:effectLst/>
        </p:spPr>
        <p:txBody>
          <a:bodyPr wrap="none" anchor="ctr"/>
          <a:lstStyle/>
          <a:p>
            <a:pPr>
              <a:defRPr/>
            </a:pPr>
            <a:endParaRPr lang="zh-TW" altLang="en-US"/>
          </a:p>
        </p:txBody>
      </p:sp>
      <p:sp>
        <p:nvSpPr>
          <p:cNvPr id="6" name="Rectangle 6"/>
          <p:cNvSpPr>
            <a:spLocks noChangeArrowheads="1"/>
          </p:cNvSpPr>
          <p:nvPr/>
        </p:nvSpPr>
        <p:spPr bwMode="auto">
          <a:xfrm>
            <a:off x="0" y="0"/>
            <a:ext cx="9144000" cy="260350"/>
          </a:xfrm>
          <a:prstGeom prst="rect">
            <a:avLst/>
          </a:prstGeom>
          <a:solidFill>
            <a:srgbClr val="33CCCC"/>
          </a:solidFill>
          <a:ln w="9525">
            <a:noFill/>
            <a:miter lim="800000"/>
            <a:headEnd/>
            <a:tailEnd/>
          </a:ln>
          <a:effectLst/>
        </p:spPr>
        <p:txBody>
          <a:bodyPr wrap="none" anchor="ctr"/>
          <a:lstStyle/>
          <a:p>
            <a:pPr>
              <a:defRPr/>
            </a:pPr>
            <a:endParaRPr lang="zh-TW" altLang="en-US"/>
          </a:p>
        </p:txBody>
      </p:sp>
      <p:sp>
        <p:nvSpPr>
          <p:cNvPr id="7" name="Text Box 8"/>
          <p:cNvSpPr txBox="1">
            <a:spLocks noChangeArrowheads="1"/>
          </p:cNvSpPr>
          <p:nvPr/>
        </p:nvSpPr>
        <p:spPr bwMode="auto">
          <a:xfrm>
            <a:off x="1619250" y="0"/>
            <a:ext cx="7056438" cy="396875"/>
          </a:xfrm>
          <a:prstGeom prst="rect">
            <a:avLst/>
          </a:prstGeom>
          <a:noFill/>
          <a:ln w="9525" algn="ctr">
            <a:noFill/>
            <a:miter lim="800000"/>
            <a:headEnd/>
            <a:tailEnd/>
          </a:ln>
          <a:effectLst/>
        </p:spPr>
        <p:txBody>
          <a:bodyPr>
            <a:spAutoFit/>
          </a:bodyPr>
          <a:lstStyle/>
          <a:p>
            <a:pPr>
              <a:spcBef>
                <a:spcPct val="50000"/>
              </a:spcBef>
              <a:defRPr/>
            </a:pPr>
            <a:r>
              <a:rPr lang="en-US" altLang="zh-TW" sz="2000">
                <a:solidFill>
                  <a:schemeClr val="bg1"/>
                </a:solidFill>
                <a:latin typeface="Arial Black" pitchFamily="34" charset="0"/>
              </a:rPr>
              <a:t>National Central University</a:t>
            </a:r>
            <a:endParaRPr lang="en-US" altLang="zh-TW" sz="2000" b="1">
              <a:solidFill>
                <a:schemeClr val="bg1"/>
              </a:solidFill>
              <a:latin typeface="Arial Black" pitchFamily="34" charset="0"/>
            </a:endParaRPr>
          </a:p>
        </p:txBody>
      </p:sp>
      <p:sp>
        <p:nvSpPr>
          <p:cNvPr id="8" name="Rectangle 9"/>
          <p:cNvSpPr>
            <a:spLocks noChangeArrowheads="1"/>
          </p:cNvSpPr>
          <p:nvPr/>
        </p:nvSpPr>
        <p:spPr bwMode="auto">
          <a:xfrm>
            <a:off x="4932363" y="333375"/>
            <a:ext cx="4211637" cy="215900"/>
          </a:xfrm>
          <a:prstGeom prst="rect">
            <a:avLst/>
          </a:prstGeom>
          <a:gradFill rotWithShape="1">
            <a:gsLst>
              <a:gs pos="0">
                <a:srgbClr val="33CCCC">
                  <a:alpha val="31000"/>
                </a:srgbClr>
              </a:gs>
              <a:gs pos="100000">
                <a:srgbClr val="FFFFFF"/>
              </a:gs>
            </a:gsLst>
            <a:lin ang="0" scaled="1"/>
          </a:gradFill>
          <a:ln w="9525" algn="ctr">
            <a:noFill/>
            <a:miter lim="800000"/>
            <a:headEnd/>
            <a:tailEnd/>
          </a:ln>
          <a:effectLst/>
        </p:spPr>
        <p:txBody>
          <a:bodyPr wrap="none" anchor="ctr"/>
          <a:lstStyle/>
          <a:p>
            <a:pPr>
              <a:defRPr/>
            </a:pPr>
            <a:endParaRPr lang="zh-TW" altLang="en-US"/>
          </a:p>
        </p:txBody>
      </p:sp>
      <p:sp>
        <p:nvSpPr>
          <p:cNvPr id="9" name="Text Box 10"/>
          <p:cNvSpPr txBox="1">
            <a:spLocks noChangeArrowheads="1"/>
          </p:cNvSpPr>
          <p:nvPr/>
        </p:nvSpPr>
        <p:spPr bwMode="auto">
          <a:xfrm>
            <a:off x="4895850" y="260350"/>
            <a:ext cx="4248150" cy="366713"/>
          </a:xfrm>
          <a:prstGeom prst="rect">
            <a:avLst/>
          </a:prstGeom>
          <a:noFill/>
          <a:ln w="9525" algn="ctr">
            <a:noFill/>
            <a:miter lim="800000"/>
            <a:headEnd/>
            <a:tailEnd/>
          </a:ln>
          <a:effectLst/>
        </p:spPr>
        <p:txBody>
          <a:bodyPr>
            <a:spAutoFit/>
          </a:bodyPr>
          <a:lstStyle/>
          <a:p>
            <a:pPr>
              <a:spcBef>
                <a:spcPct val="50000"/>
              </a:spcBef>
              <a:defRPr/>
            </a:pPr>
            <a:r>
              <a:rPr lang="en-US" altLang="zh-TW" sz="1800" b="1" i="1">
                <a:solidFill>
                  <a:srgbClr val="008080"/>
                </a:solidFill>
              </a:rPr>
              <a:t>Department of Electrical Engineering</a:t>
            </a:r>
            <a:r>
              <a:rPr lang="en-US" altLang="zh-TW" sz="1800" i="1">
                <a:solidFill>
                  <a:schemeClr val="bg1"/>
                </a:solidFill>
              </a:rPr>
              <a:t> </a:t>
            </a:r>
          </a:p>
        </p:txBody>
      </p:sp>
      <p:sp>
        <p:nvSpPr>
          <p:cNvPr id="10" name="Rectangle 13"/>
          <p:cNvSpPr>
            <a:spLocks noChangeArrowheads="1"/>
          </p:cNvSpPr>
          <p:nvPr/>
        </p:nvSpPr>
        <p:spPr bwMode="auto">
          <a:xfrm>
            <a:off x="0" y="6524625"/>
            <a:ext cx="9144000" cy="333375"/>
          </a:xfrm>
          <a:prstGeom prst="rect">
            <a:avLst/>
          </a:prstGeom>
          <a:solidFill>
            <a:srgbClr val="33CCCC"/>
          </a:solidFill>
          <a:ln w="9525" algn="ctr">
            <a:noFill/>
            <a:miter lim="800000"/>
            <a:headEnd/>
            <a:tailEnd/>
          </a:ln>
          <a:effectLst/>
        </p:spPr>
        <p:txBody>
          <a:bodyPr wrap="none" anchor="ctr"/>
          <a:lstStyle/>
          <a:p>
            <a:pPr>
              <a:defRPr/>
            </a:pPr>
            <a:endParaRPr lang="zh-TW" altLang="en-US"/>
          </a:p>
        </p:txBody>
      </p:sp>
      <p:sp>
        <p:nvSpPr>
          <p:cNvPr id="11" name="Text Box 14"/>
          <p:cNvSpPr txBox="1">
            <a:spLocks noChangeArrowheads="1"/>
          </p:cNvSpPr>
          <p:nvPr/>
        </p:nvSpPr>
        <p:spPr bwMode="auto">
          <a:xfrm>
            <a:off x="179388" y="6278563"/>
            <a:ext cx="9144000" cy="519112"/>
          </a:xfrm>
          <a:prstGeom prst="rect">
            <a:avLst/>
          </a:prstGeom>
          <a:noFill/>
          <a:ln w="9525" algn="ctr">
            <a:noFill/>
            <a:miter lim="800000"/>
            <a:headEnd/>
            <a:tailEnd/>
          </a:ln>
          <a:effectLst/>
        </p:spPr>
        <p:txBody>
          <a:bodyPr>
            <a:spAutoFit/>
          </a:bodyPr>
          <a:lstStyle/>
          <a:p>
            <a:pPr>
              <a:spcBef>
                <a:spcPct val="50000"/>
              </a:spcBef>
              <a:defRPr/>
            </a:pPr>
            <a:r>
              <a:rPr lang="en-US" altLang="zh-TW" i="1">
                <a:solidFill>
                  <a:schemeClr val="bg1"/>
                </a:solidFill>
                <a:latin typeface="MisterEarl BT" pitchFamily="66" charset="0"/>
              </a:rPr>
              <a:t>Superfast Photonic &amp; Electronic Device Group</a:t>
            </a:r>
          </a:p>
        </p:txBody>
      </p:sp>
      <p:grpSp>
        <p:nvGrpSpPr>
          <p:cNvPr id="12" name="Group 15"/>
          <p:cNvGrpSpPr>
            <a:grpSpLocks/>
          </p:cNvGrpSpPr>
          <p:nvPr/>
        </p:nvGrpSpPr>
        <p:grpSpPr bwMode="auto">
          <a:xfrm>
            <a:off x="8604250" y="5373688"/>
            <a:ext cx="287338" cy="1484312"/>
            <a:chOff x="5330" y="3385"/>
            <a:chExt cx="181" cy="935"/>
          </a:xfrm>
        </p:grpSpPr>
        <p:sp>
          <p:nvSpPr>
            <p:cNvPr id="13" name="Line 16"/>
            <p:cNvSpPr>
              <a:spLocks noChangeShapeType="1"/>
            </p:cNvSpPr>
            <p:nvPr userDrawn="1"/>
          </p:nvSpPr>
          <p:spPr bwMode="auto">
            <a:xfrm>
              <a:off x="5330"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14" name="Line 17"/>
            <p:cNvSpPr>
              <a:spLocks noChangeShapeType="1"/>
            </p:cNvSpPr>
            <p:nvPr userDrawn="1"/>
          </p:nvSpPr>
          <p:spPr bwMode="auto">
            <a:xfrm>
              <a:off x="5375"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15" name="Line 18"/>
            <p:cNvSpPr>
              <a:spLocks noChangeShapeType="1"/>
            </p:cNvSpPr>
            <p:nvPr userDrawn="1"/>
          </p:nvSpPr>
          <p:spPr bwMode="auto">
            <a:xfrm>
              <a:off x="5420"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16" name="Line 19"/>
            <p:cNvSpPr>
              <a:spLocks noChangeShapeType="1"/>
            </p:cNvSpPr>
            <p:nvPr userDrawn="1"/>
          </p:nvSpPr>
          <p:spPr bwMode="auto">
            <a:xfrm>
              <a:off x="5466"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17" name="Line 20"/>
            <p:cNvSpPr>
              <a:spLocks noChangeShapeType="1"/>
            </p:cNvSpPr>
            <p:nvPr userDrawn="1"/>
          </p:nvSpPr>
          <p:spPr bwMode="auto">
            <a:xfrm>
              <a:off x="5511"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18" name="Line 21"/>
            <p:cNvSpPr>
              <a:spLocks noChangeShapeType="1"/>
            </p:cNvSpPr>
            <p:nvPr userDrawn="1"/>
          </p:nvSpPr>
          <p:spPr bwMode="auto">
            <a:xfrm>
              <a:off x="5375"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19" name="Line 22"/>
            <p:cNvSpPr>
              <a:spLocks noChangeShapeType="1"/>
            </p:cNvSpPr>
            <p:nvPr userDrawn="1"/>
          </p:nvSpPr>
          <p:spPr bwMode="auto">
            <a:xfrm>
              <a:off x="5420"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20" name="Line 23"/>
            <p:cNvSpPr>
              <a:spLocks noChangeShapeType="1"/>
            </p:cNvSpPr>
            <p:nvPr userDrawn="1"/>
          </p:nvSpPr>
          <p:spPr bwMode="auto">
            <a:xfrm>
              <a:off x="5466"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21" name="Line 24"/>
            <p:cNvSpPr>
              <a:spLocks noChangeShapeType="1"/>
            </p:cNvSpPr>
            <p:nvPr userDrawn="1"/>
          </p:nvSpPr>
          <p:spPr bwMode="auto">
            <a:xfrm>
              <a:off x="5511" y="3385"/>
              <a:ext cx="0" cy="935"/>
            </a:xfrm>
            <a:prstGeom prst="line">
              <a:avLst/>
            </a:prstGeom>
            <a:noFill/>
            <a:ln w="19050">
              <a:solidFill>
                <a:schemeClr val="bg1"/>
              </a:solidFill>
              <a:round/>
              <a:headEnd/>
              <a:tailEnd/>
            </a:ln>
            <a:effectLst/>
          </p:spPr>
          <p:txBody>
            <a:bodyPr/>
            <a:lstStyle/>
            <a:p>
              <a:pPr>
                <a:defRPr/>
              </a:pPr>
              <a:endParaRPr lang="zh-TW" altLang="en-US"/>
            </a:p>
          </p:txBody>
        </p:sp>
      </p:grpSp>
      <p:grpSp>
        <p:nvGrpSpPr>
          <p:cNvPr id="22" name="Group 25"/>
          <p:cNvGrpSpPr>
            <a:grpSpLocks/>
          </p:cNvGrpSpPr>
          <p:nvPr/>
        </p:nvGrpSpPr>
        <p:grpSpPr bwMode="auto">
          <a:xfrm>
            <a:off x="250825" y="333375"/>
            <a:ext cx="287338" cy="2636838"/>
            <a:chOff x="5330" y="3385"/>
            <a:chExt cx="181" cy="935"/>
          </a:xfrm>
        </p:grpSpPr>
        <p:sp>
          <p:nvSpPr>
            <p:cNvPr id="23" name="Line 26"/>
            <p:cNvSpPr>
              <a:spLocks noChangeShapeType="1"/>
            </p:cNvSpPr>
            <p:nvPr userDrawn="1"/>
          </p:nvSpPr>
          <p:spPr bwMode="auto">
            <a:xfrm>
              <a:off x="5330"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24" name="Line 27"/>
            <p:cNvSpPr>
              <a:spLocks noChangeShapeType="1"/>
            </p:cNvSpPr>
            <p:nvPr userDrawn="1"/>
          </p:nvSpPr>
          <p:spPr bwMode="auto">
            <a:xfrm>
              <a:off x="5375"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25" name="Line 28"/>
            <p:cNvSpPr>
              <a:spLocks noChangeShapeType="1"/>
            </p:cNvSpPr>
            <p:nvPr userDrawn="1"/>
          </p:nvSpPr>
          <p:spPr bwMode="auto">
            <a:xfrm>
              <a:off x="5420"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26" name="Line 29"/>
            <p:cNvSpPr>
              <a:spLocks noChangeShapeType="1"/>
            </p:cNvSpPr>
            <p:nvPr userDrawn="1"/>
          </p:nvSpPr>
          <p:spPr bwMode="auto">
            <a:xfrm>
              <a:off x="5466"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27" name="Line 30"/>
            <p:cNvSpPr>
              <a:spLocks noChangeShapeType="1"/>
            </p:cNvSpPr>
            <p:nvPr userDrawn="1"/>
          </p:nvSpPr>
          <p:spPr bwMode="auto">
            <a:xfrm>
              <a:off x="5511"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28" name="Line 31"/>
            <p:cNvSpPr>
              <a:spLocks noChangeShapeType="1"/>
            </p:cNvSpPr>
            <p:nvPr userDrawn="1"/>
          </p:nvSpPr>
          <p:spPr bwMode="auto">
            <a:xfrm>
              <a:off x="5375"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29" name="Line 32"/>
            <p:cNvSpPr>
              <a:spLocks noChangeShapeType="1"/>
            </p:cNvSpPr>
            <p:nvPr userDrawn="1"/>
          </p:nvSpPr>
          <p:spPr bwMode="auto">
            <a:xfrm>
              <a:off x="5420"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30" name="Line 33"/>
            <p:cNvSpPr>
              <a:spLocks noChangeShapeType="1"/>
            </p:cNvSpPr>
            <p:nvPr userDrawn="1"/>
          </p:nvSpPr>
          <p:spPr bwMode="auto">
            <a:xfrm>
              <a:off x="5466"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31" name="Line 34"/>
            <p:cNvSpPr>
              <a:spLocks noChangeShapeType="1"/>
            </p:cNvSpPr>
            <p:nvPr userDrawn="1"/>
          </p:nvSpPr>
          <p:spPr bwMode="auto">
            <a:xfrm>
              <a:off x="5511" y="3385"/>
              <a:ext cx="0" cy="935"/>
            </a:xfrm>
            <a:prstGeom prst="line">
              <a:avLst/>
            </a:prstGeom>
            <a:noFill/>
            <a:ln w="19050">
              <a:solidFill>
                <a:schemeClr val="bg1"/>
              </a:solidFill>
              <a:round/>
              <a:headEnd/>
              <a:tailEnd/>
            </a:ln>
            <a:effectLst/>
          </p:spPr>
          <p:txBody>
            <a:bodyPr/>
            <a:lstStyle/>
            <a:p>
              <a:pPr>
                <a:defRPr/>
              </a:pPr>
              <a:endParaRPr lang="zh-TW" altLang="en-US"/>
            </a:p>
          </p:txBody>
        </p:sp>
      </p:grpSp>
      <p:grpSp>
        <p:nvGrpSpPr>
          <p:cNvPr id="32" name="Group 35"/>
          <p:cNvGrpSpPr>
            <a:grpSpLocks/>
          </p:cNvGrpSpPr>
          <p:nvPr/>
        </p:nvGrpSpPr>
        <p:grpSpPr bwMode="auto">
          <a:xfrm rot="-5400000">
            <a:off x="4428331" y="-3520281"/>
            <a:ext cx="287338" cy="9144000"/>
            <a:chOff x="5330" y="3385"/>
            <a:chExt cx="181" cy="935"/>
          </a:xfrm>
        </p:grpSpPr>
        <p:sp>
          <p:nvSpPr>
            <p:cNvPr id="33" name="Line 36"/>
            <p:cNvSpPr>
              <a:spLocks noChangeShapeType="1"/>
            </p:cNvSpPr>
            <p:nvPr userDrawn="1"/>
          </p:nvSpPr>
          <p:spPr bwMode="auto">
            <a:xfrm>
              <a:off x="5219"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34" name="Line 37"/>
            <p:cNvSpPr>
              <a:spLocks noChangeShapeType="1"/>
            </p:cNvSpPr>
            <p:nvPr userDrawn="1"/>
          </p:nvSpPr>
          <p:spPr bwMode="auto">
            <a:xfrm>
              <a:off x="5264"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35" name="Line 38"/>
            <p:cNvSpPr>
              <a:spLocks noChangeShapeType="1"/>
            </p:cNvSpPr>
            <p:nvPr userDrawn="1"/>
          </p:nvSpPr>
          <p:spPr bwMode="auto">
            <a:xfrm>
              <a:off x="5309"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36" name="Line 39"/>
            <p:cNvSpPr>
              <a:spLocks noChangeShapeType="1"/>
            </p:cNvSpPr>
            <p:nvPr userDrawn="1"/>
          </p:nvSpPr>
          <p:spPr bwMode="auto">
            <a:xfrm>
              <a:off x="5355"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37" name="Line 40"/>
            <p:cNvSpPr>
              <a:spLocks noChangeShapeType="1"/>
            </p:cNvSpPr>
            <p:nvPr userDrawn="1"/>
          </p:nvSpPr>
          <p:spPr bwMode="auto">
            <a:xfrm>
              <a:off x="5400"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38" name="Line 41"/>
            <p:cNvSpPr>
              <a:spLocks noChangeShapeType="1"/>
            </p:cNvSpPr>
            <p:nvPr userDrawn="1"/>
          </p:nvSpPr>
          <p:spPr bwMode="auto">
            <a:xfrm>
              <a:off x="5264"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39" name="Line 42"/>
            <p:cNvSpPr>
              <a:spLocks noChangeShapeType="1"/>
            </p:cNvSpPr>
            <p:nvPr userDrawn="1"/>
          </p:nvSpPr>
          <p:spPr bwMode="auto">
            <a:xfrm>
              <a:off x="5309"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40" name="Line 43"/>
            <p:cNvSpPr>
              <a:spLocks noChangeShapeType="1"/>
            </p:cNvSpPr>
            <p:nvPr userDrawn="1"/>
          </p:nvSpPr>
          <p:spPr bwMode="auto">
            <a:xfrm>
              <a:off x="5355"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41" name="Line 44"/>
            <p:cNvSpPr>
              <a:spLocks noChangeShapeType="1"/>
            </p:cNvSpPr>
            <p:nvPr userDrawn="1"/>
          </p:nvSpPr>
          <p:spPr bwMode="auto">
            <a:xfrm>
              <a:off x="5400" y="3385"/>
              <a:ext cx="0" cy="935"/>
            </a:xfrm>
            <a:prstGeom prst="line">
              <a:avLst/>
            </a:prstGeom>
            <a:noFill/>
            <a:ln w="19050">
              <a:solidFill>
                <a:schemeClr val="bg1"/>
              </a:solidFill>
              <a:round/>
              <a:headEnd/>
              <a:tailEnd/>
            </a:ln>
            <a:effectLst/>
          </p:spPr>
          <p:txBody>
            <a:bodyPr/>
            <a:lstStyle/>
            <a:p>
              <a:pPr>
                <a:defRPr/>
              </a:pPr>
              <a:endParaRPr lang="zh-TW" altLang="en-US"/>
            </a:p>
          </p:txBody>
        </p:sp>
      </p:grpSp>
      <p:grpSp>
        <p:nvGrpSpPr>
          <p:cNvPr id="42" name="Group 45"/>
          <p:cNvGrpSpPr>
            <a:grpSpLocks/>
          </p:cNvGrpSpPr>
          <p:nvPr/>
        </p:nvGrpSpPr>
        <p:grpSpPr bwMode="auto">
          <a:xfrm rot="-5400000">
            <a:off x="4428331" y="1593057"/>
            <a:ext cx="287337" cy="9144000"/>
            <a:chOff x="5330" y="3385"/>
            <a:chExt cx="181" cy="935"/>
          </a:xfrm>
        </p:grpSpPr>
        <p:sp>
          <p:nvSpPr>
            <p:cNvPr id="43" name="Line 46"/>
            <p:cNvSpPr>
              <a:spLocks noChangeShapeType="1"/>
            </p:cNvSpPr>
            <p:nvPr userDrawn="1"/>
          </p:nvSpPr>
          <p:spPr bwMode="auto">
            <a:xfrm>
              <a:off x="5219"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44" name="Line 47"/>
            <p:cNvSpPr>
              <a:spLocks noChangeShapeType="1"/>
            </p:cNvSpPr>
            <p:nvPr userDrawn="1"/>
          </p:nvSpPr>
          <p:spPr bwMode="auto">
            <a:xfrm>
              <a:off x="5264"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45" name="Line 48"/>
            <p:cNvSpPr>
              <a:spLocks noChangeShapeType="1"/>
            </p:cNvSpPr>
            <p:nvPr userDrawn="1"/>
          </p:nvSpPr>
          <p:spPr bwMode="auto">
            <a:xfrm>
              <a:off x="5309"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46" name="Line 49"/>
            <p:cNvSpPr>
              <a:spLocks noChangeShapeType="1"/>
            </p:cNvSpPr>
            <p:nvPr userDrawn="1"/>
          </p:nvSpPr>
          <p:spPr bwMode="auto">
            <a:xfrm>
              <a:off x="5355"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47" name="Line 50"/>
            <p:cNvSpPr>
              <a:spLocks noChangeShapeType="1"/>
            </p:cNvSpPr>
            <p:nvPr userDrawn="1"/>
          </p:nvSpPr>
          <p:spPr bwMode="auto">
            <a:xfrm>
              <a:off x="5400"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48" name="Line 51"/>
            <p:cNvSpPr>
              <a:spLocks noChangeShapeType="1"/>
            </p:cNvSpPr>
            <p:nvPr userDrawn="1"/>
          </p:nvSpPr>
          <p:spPr bwMode="auto">
            <a:xfrm>
              <a:off x="5264"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49" name="Line 52"/>
            <p:cNvSpPr>
              <a:spLocks noChangeShapeType="1"/>
            </p:cNvSpPr>
            <p:nvPr userDrawn="1"/>
          </p:nvSpPr>
          <p:spPr bwMode="auto">
            <a:xfrm>
              <a:off x="5309"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50" name="Line 53"/>
            <p:cNvSpPr>
              <a:spLocks noChangeShapeType="1"/>
            </p:cNvSpPr>
            <p:nvPr userDrawn="1"/>
          </p:nvSpPr>
          <p:spPr bwMode="auto">
            <a:xfrm>
              <a:off x="5355"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51" name="Line 54"/>
            <p:cNvSpPr>
              <a:spLocks noChangeShapeType="1"/>
            </p:cNvSpPr>
            <p:nvPr userDrawn="1"/>
          </p:nvSpPr>
          <p:spPr bwMode="auto">
            <a:xfrm>
              <a:off x="5400" y="3385"/>
              <a:ext cx="0" cy="935"/>
            </a:xfrm>
            <a:prstGeom prst="line">
              <a:avLst/>
            </a:prstGeom>
            <a:noFill/>
            <a:ln w="19050">
              <a:solidFill>
                <a:schemeClr val="bg1"/>
              </a:solidFill>
              <a:round/>
              <a:headEnd/>
              <a:tailEnd/>
            </a:ln>
            <a:effectLst/>
          </p:spPr>
          <p:txBody>
            <a:bodyPr/>
            <a:lstStyle/>
            <a:p>
              <a:pPr>
                <a:defRPr/>
              </a:pPr>
              <a:endParaRPr lang="zh-TW" altLang="en-US"/>
            </a:p>
          </p:txBody>
        </p:sp>
      </p:grpSp>
      <p:sp>
        <p:nvSpPr>
          <p:cNvPr id="52" name="AutoShape 55"/>
          <p:cNvSpPr>
            <a:spLocks noChangeArrowheads="1"/>
          </p:cNvSpPr>
          <p:nvPr/>
        </p:nvSpPr>
        <p:spPr bwMode="auto">
          <a:xfrm rot="10800000">
            <a:off x="611188" y="836613"/>
            <a:ext cx="504825" cy="433387"/>
          </a:xfrm>
          <a:prstGeom prst="triangle">
            <a:avLst>
              <a:gd name="adj" fmla="val 50000"/>
            </a:avLst>
          </a:prstGeom>
          <a:solidFill>
            <a:schemeClr val="bg1"/>
          </a:solidFill>
          <a:ln w="9525" algn="ctr">
            <a:noFill/>
            <a:miter lim="800000"/>
            <a:headEnd/>
            <a:tailEnd/>
          </a:ln>
          <a:effectLst/>
        </p:spPr>
        <p:txBody>
          <a:bodyPr wrap="none" anchor="ctr"/>
          <a:lstStyle/>
          <a:p>
            <a:pPr>
              <a:defRPr/>
            </a:pPr>
            <a:endParaRPr lang="zh-TW" altLang="en-US"/>
          </a:p>
        </p:txBody>
      </p:sp>
      <p:pic>
        <p:nvPicPr>
          <p:cNvPr id="53" name="Picture 56" descr="未命名 - 4"/>
          <p:cNvPicPr>
            <a:picLocks noChangeAspect="1" noChangeArrowheads="1"/>
          </p:cNvPicPr>
          <p:nvPr/>
        </p:nvPicPr>
        <p:blipFill>
          <a:blip r:embed="rId2" cstate="print"/>
          <a:srcRect/>
          <a:stretch>
            <a:fillRect/>
          </a:stretch>
        </p:blipFill>
        <p:spPr bwMode="auto">
          <a:xfrm>
            <a:off x="0" y="0"/>
            <a:ext cx="1692275" cy="1417638"/>
          </a:xfrm>
          <a:prstGeom prst="rect">
            <a:avLst/>
          </a:prstGeom>
          <a:noFill/>
          <a:ln w="9525">
            <a:noFill/>
            <a:miter lim="800000"/>
            <a:headEnd/>
            <a:tailEnd/>
          </a:ln>
        </p:spPr>
      </p:pic>
      <p:pic>
        <p:nvPicPr>
          <p:cNvPr id="54" name="Picture 58" descr="未命名 - 2"/>
          <p:cNvPicPr>
            <a:picLocks noChangeAspect="1" noChangeArrowheads="1"/>
          </p:cNvPicPr>
          <p:nvPr/>
        </p:nvPicPr>
        <p:blipFill>
          <a:blip r:embed="rId3" cstate="print">
            <a:clrChange>
              <a:clrFrom>
                <a:srgbClr val="FFFFFF"/>
              </a:clrFrom>
              <a:clrTo>
                <a:srgbClr val="FFFFFF">
                  <a:alpha val="0"/>
                </a:srgbClr>
              </a:clrTo>
            </a:clrChange>
          </a:blip>
          <a:srcRect l="10979" t="3796" r="14021" b="50000"/>
          <a:stretch>
            <a:fillRect/>
          </a:stretch>
        </p:blipFill>
        <p:spPr bwMode="auto">
          <a:xfrm>
            <a:off x="0" y="836613"/>
            <a:ext cx="900113" cy="792162"/>
          </a:xfrm>
          <a:prstGeom prst="rect">
            <a:avLst/>
          </a:prstGeom>
          <a:noFill/>
          <a:ln w="9525">
            <a:noFill/>
            <a:miter lim="800000"/>
            <a:headEnd/>
            <a:tailEnd/>
          </a:ln>
        </p:spPr>
      </p:pic>
      <p:sp>
        <p:nvSpPr>
          <p:cNvPr id="8203" name="Rectangle 11"/>
          <p:cNvSpPr>
            <a:spLocks noGrp="1" noChangeArrowheads="1"/>
          </p:cNvSpPr>
          <p:nvPr>
            <p:ph type="ctrTitle" sz="quarter"/>
          </p:nvPr>
        </p:nvSpPr>
        <p:spPr bwMode="auto">
          <a:xfrm>
            <a:off x="684213" y="1700213"/>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400">
                <a:solidFill>
                  <a:srgbClr val="990033"/>
                </a:solidFill>
              </a:defRPr>
            </a:lvl1pPr>
          </a:lstStyle>
          <a:p>
            <a:r>
              <a:rPr lang="zh-TW" altLang="en-US"/>
              <a:t>按一下以編輯母片標題樣式</a:t>
            </a:r>
          </a:p>
        </p:txBody>
      </p:sp>
      <p:sp>
        <p:nvSpPr>
          <p:cNvPr id="8204" name="Rectangle 12"/>
          <p:cNvSpPr>
            <a:spLocks noGrp="1" noChangeArrowheads="1"/>
          </p:cNvSpPr>
          <p:nvPr>
            <p:ph type="subTitle" sz="quarter" idx="1"/>
          </p:nvPr>
        </p:nvSpPr>
        <p:spPr bwMode="auto">
          <a:xfrm>
            <a:off x="1331913" y="3357563"/>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b="0">
                <a:solidFill>
                  <a:srgbClr val="006699"/>
                </a:solidFill>
              </a:defRPr>
            </a:lvl1pPr>
          </a:lstStyle>
          <a:p>
            <a:r>
              <a:rPr lang="zh-TW" altLang="en-US"/>
              <a:t>按一下以編輯母片副標題樣式</a:t>
            </a:r>
          </a:p>
        </p:txBody>
      </p:sp>
      <p:sp>
        <p:nvSpPr>
          <p:cNvPr id="55" name="Rectangle 4"/>
          <p:cNvSpPr>
            <a:spLocks noGrp="1" noChangeArrowheads="1"/>
          </p:cNvSpPr>
          <p:nvPr>
            <p:ph type="dt" sz="half" idx="10"/>
          </p:nvPr>
        </p:nvSpPr>
        <p:spPr/>
        <p:txBody>
          <a:bodyPr/>
          <a:lstStyle>
            <a:lvl1pPr>
              <a:defRPr/>
            </a:lvl1pPr>
          </a:lstStyle>
          <a:p>
            <a:pPr>
              <a:defRPr/>
            </a:pPr>
            <a:endParaRPr lang="en-US" altLang="zh-TW"/>
          </a:p>
        </p:txBody>
      </p:sp>
      <p:sp>
        <p:nvSpPr>
          <p:cNvPr id="56" name="Rectangle 5"/>
          <p:cNvSpPr>
            <a:spLocks noGrp="1" noChangeArrowheads="1"/>
          </p:cNvSpPr>
          <p:nvPr>
            <p:ph type="ftr" sz="quarter" idx="11"/>
          </p:nvPr>
        </p:nvSpPr>
        <p:spPr>
          <a:xfrm>
            <a:off x="3268663" y="6245225"/>
            <a:ext cx="2895600" cy="476250"/>
          </a:xfrm>
        </p:spPr>
        <p:txBody>
          <a:bodyPr/>
          <a:lstStyle>
            <a:lvl1pPr>
              <a:defRPr/>
            </a:lvl1pPr>
          </a:lstStyle>
          <a:p>
            <a:pPr>
              <a:defRPr/>
            </a:pPr>
            <a:endParaRPr lang="en-US" altLang="zh-TW"/>
          </a:p>
        </p:txBody>
      </p:sp>
      <p:sp>
        <p:nvSpPr>
          <p:cNvPr id="57"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83D34091-8E92-4929-80B8-7A65B2CE02BF}" type="slidenum">
              <a:rPr lang="en-US" altLang="zh-TW"/>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3"/>
          <p:cNvSpPr>
            <a:spLocks noGrp="1" noChangeArrowheads="1"/>
          </p:cNvSpPr>
          <p:nvPr>
            <p:ph type="dt" sz="half" idx="10"/>
          </p:nvPr>
        </p:nvSpPr>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FF18F264-7CAB-427D-9027-600E50E61D34}" type="slidenum">
              <a:rPr lang="en-US" altLang="zh-TW"/>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3"/>
          <p:cNvSpPr>
            <a:spLocks noGrp="1" noChangeArrowheads="1"/>
          </p:cNvSpPr>
          <p:nvPr>
            <p:ph type="dt" sz="half" idx="10"/>
          </p:nvPr>
        </p:nvSpPr>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D5D215B2-035A-4F5C-AD2D-EA3BEC1C91A5}" type="slidenum">
              <a:rPr lang="en-US" altLang="zh-TW"/>
              <a:pPr>
                <a:defRPr/>
              </a:pPr>
              <a:t>‹#›</a:t>
            </a:fld>
            <a:endParaRPr lang="en-US" altLang="zh-TW"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3"/>
          <p:cNvSpPr>
            <a:spLocks noGrp="1" noChangeArrowheads="1"/>
          </p:cNvSpPr>
          <p:nvPr>
            <p:ph type="dt" sz="half" idx="10"/>
          </p:nvPr>
        </p:nvSpPr>
        <p:spPr/>
        <p:txBody>
          <a:bodyPr/>
          <a:lstStyle>
            <a:lvl1pPr>
              <a:defRPr/>
            </a:lvl1pPr>
          </a:lstStyle>
          <a:p>
            <a:pPr>
              <a:defRPr/>
            </a:pPr>
            <a:endParaRPr lang="en-US" altLang="zh-TW"/>
          </a:p>
        </p:txBody>
      </p:sp>
      <p:sp>
        <p:nvSpPr>
          <p:cNvPr id="7" name="Rectangle 4"/>
          <p:cNvSpPr>
            <a:spLocks noGrp="1" noChangeArrowheads="1"/>
          </p:cNvSpPr>
          <p:nvPr>
            <p:ph type="ftr" sz="quarter" idx="11"/>
          </p:nvPr>
        </p:nvSpPr>
        <p:spPr/>
        <p:txBody>
          <a:bodyPr/>
          <a:lstStyle>
            <a:lvl1pPr>
              <a:defRPr/>
            </a:lvl1pPr>
          </a:lstStyle>
          <a:p>
            <a:pPr>
              <a:defRPr/>
            </a:pPr>
            <a:endParaRPr lang="en-US" altLang="zh-TW"/>
          </a:p>
        </p:txBody>
      </p:sp>
      <p:sp>
        <p:nvSpPr>
          <p:cNvPr id="8"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68E02F87-90F5-4354-8856-9DA416313ED4}" type="slidenum">
              <a:rPr lang="en-US" altLang="zh-TW"/>
              <a:pPr>
                <a:defRPr/>
              </a:pPr>
              <a:t>‹#›</a:t>
            </a:fld>
            <a:endParaRPr lang="en-US" altLang="zh-TW"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3"/>
          <p:cNvSpPr>
            <a:spLocks noGrp="1" noChangeArrowheads="1"/>
          </p:cNvSpPr>
          <p:nvPr>
            <p:ph type="dt" sz="half" idx="10"/>
          </p:nvPr>
        </p:nvSpPr>
        <p:spPr/>
        <p:txBody>
          <a:bodyPr/>
          <a:lstStyle>
            <a:lvl1pPr>
              <a:defRPr/>
            </a:lvl1pPr>
          </a:lstStyle>
          <a:p>
            <a:pPr>
              <a:defRPr/>
            </a:pPr>
            <a:endParaRPr lang="en-US" altLang="zh-TW"/>
          </a:p>
        </p:txBody>
      </p:sp>
      <p:sp>
        <p:nvSpPr>
          <p:cNvPr id="6" name="Rectangle 4"/>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E5829400-E165-4D77-A811-7042A196F23D}" type="slidenum">
              <a:rPr lang="en-US" altLang="zh-TW"/>
              <a:pPr>
                <a:defRPr/>
              </a:pPr>
              <a:t>‹#›</a:t>
            </a:fld>
            <a:endParaRPr lang="en-US" altLang="zh-TW"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3"/>
          <p:cNvSpPr>
            <a:spLocks noGrp="1" noChangeArrowheads="1"/>
          </p:cNvSpPr>
          <p:nvPr>
            <p:ph type="dt" sz="half" idx="10"/>
          </p:nvPr>
        </p:nvSpPr>
        <p:spPr/>
        <p:txBody>
          <a:bodyPr/>
          <a:lstStyle>
            <a:lvl1pPr>
              <a:defRPr/>
            </a:lvl1pPr>
          </a:lstStyle>
          <a:p>
            <a:pPr>
              <a:defRPr/>
            </a:pPr>
            <a:endParaRPr lang="en-US" altLang="zh-TW"/>
          </a:p>
        </p:txBody>
      </p:sp>
      <p:sp>
        <p:nvSpPr>
          <p:cNvPr id="4" name="Rectangle 4"/>
          <p:cNvSpPr>
            <a:spLocks noGrp="1" noChangeArrowheads="1"/>
          </p:cNvSpPr>
          <p:nvPr>
            <p:ph type="ftr" sz="quarter" idx="11"/>
          </p:nvPr>
        </p:nvSpPr>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E5B06E6A-D248-4B5E-9B03-E2CA67D70CC2}" type="slidenum">
              <a:rPr lang="en-US" altLang="zh-TW"/>
              <a:pPr>
                <a:defRPr/>
              </a:pPr>
              <a:t>‹#›</a:t>
            </a:fld>
            <a:endParaRPr lang="en-US" altLang="zh-TW"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5A28C2F3-6D47-47BA-92F7-CEA0D264758B}"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9FF25BD0-7AAF-4692-BAF2-AC390CF8F507}"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7B709D2B-BF60-43AB-B6B0-CEE1B803C9E6}"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B783BE89-4E49-4DC7-B357-62E48DA6F8BD}"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3"/>
          <p:cNvSpPr>
            <a:spLocks noGrp="1" noChangeArrowheads="1"/>
          </p:cNvSpPr>
          <p:nvPr>
            <p:ph type="dt" sz="half" idx="10"/>
          </p:nvPr>
        </p:nvSpPr>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07911228-C836-4BFE-872A-EED8FEA2193C}" type="slidenum">
              <a:rPr lang="en-US" altLang="zh-TW"/>
              <a:pPr>
                <a:defRPr/>
              </a:pPr>
              <a:t>‹#›</a:t>
            </a:fld>
            <a:endParaRPr lang="en-US" altLang="zh-TW"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1"/>
          <p:cNvSpPr>
            <a:spLocks noGrp="1" noChangeArrowheads="1"/>
          </p:cNvSpPr>
          <p:nvPr>
            <p:ph type="sldNum" sz="quarter" idx="12"/>
          </p:nvPr>
        </p:nvSpPr>
        <p:spPr>
          <a:ln/>
        </p:spPr>
        <p:txBody>
          <a:bodyPr/>
          <a:lstStyle>
            <a:lvl1pPr>
              <a:defRPr/>
            </a:lvl1pPr>
          </a:lstStyle>
          <a:p>
            <a:pPr>
              <a:defRPr/>
            </a:pPr>
            <a:fld id="{8D9977BE-CB8B-4F31-8F87-DD1921B18BB9}"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1"/>
          <p:cNvSpPr>
            <a:spLocks noGrp="1" noChangeArrowheads="1"/>
          </p:cNvSpPr>
          <p:nvPr>
            <p:ph type="sldNum" sz="quarter" idx="12"/>
          </p:nvPr>
        </p:nvSpPr>
        <p:spPr>
          <a:ln/>
        </p:spPr>
        <p:txBody>
          <a:bodyPr/>
          <a:lstStyle>
            <a:lvl1pPr>
              <a:defRPr/>
            </a:lvl1pPr>
          </a:lstStyle>
          <a:p>
            <a:pPr>
              <a:defRPr/>
            </a:pPr>
            <a:fld id="{F463A504-5430-429B-BE5F-35766F860FC2}"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1"/>
          <p:cNvSpPr>
            <a:spLocks noGrp="1" noChangeArrowheads="1"/>
          </p:cNvSpPr>
          <p:nvPr>
            <p:ph type="sldNum" sz="quarter" idx="12"/>
          </p:nvPr>
        </p:nvSpPr>
        <p:spPr>
          <a:ln/>
        </p:spPr>
        <p:txBody>
          <a:bodyPr/>
          <a:lstStyle>
            <a:lvl1pPr>
              <a:defRPr/>
            </a:lvl1pPr>
          </a:lstStyle>
          <a:p>
            <a:pPr>
              <a:defRPr/>
            </a:pPr>
            <a:fld id="{6AD5DCF7-C083-48E0-821F-4CCF7A467008}"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13D8164E-C56C-4FE3-AEA5-E696A64D5DC3}" type="slidenum">
              <a:rPr lang="en-US" altLang="zh-TW"/>
              <a:pPr>
                <a:defRPr/>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F5005D10-DF84-4F44-B4CE-FC97792815C3}" type="slidenum">
              <a:rPr lang="en-US" altLang="zh-TW"/>
              <a:pPr>
                <a:defRPr/>
              </a:pPr>
              <a:t>‹#›</a:t>
            </a:fld>
            <a:endParaRPr lang="en-US"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BD6DFAA9-9FDF-40F2-A465-191E2A178443}" type="slidenum">
              <a:rPr lang="en-US" altLang="zh-TW"/>
              <a:pPr>
                <a:defRPr/>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664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664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3930985E-B2D6-46E2-9859-CF407A644D4D}"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3"/>
          <p:cNvSpPr>
            <a:spLocks noGrp="1" noChangeArrowheads="1"/>
          </p:cNvSpPr>
          <p:nvPr>
            <p:ph type="dt" sz="half" idx="10"/>
          </p:nvPr>
        </p:nvSpPr>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4B9A9832-829A-4B13-813D-B22CFAFAE9EE}" type="slidenum">
              <a:rPr lang="en-US" altLang="zh-TW"/>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3"/>
          <p:cNvSpPr>
            <a:spLocks noGrp="1" noChangeArrowheads="1"/>
          </p:cNvSpPr>
          <p:nvPr>
            <p:ph type="dt" sz="half" idx="10"/>
          </p:nvPr>
        </p:nvSpPr>
        <p:spPr/>
        <p:txBody>
          <a:bodyPr/>
          <a:lstStyle>
            <a:lvl1pPr>
              <a:defRPr/>
            </a:lvl1pPr>
          </a:lstStyle>
          <a:p>
            <a:pPr>
              <a:defRPr/>
            </a:pPr>
            <a:endParaRPr lang="en-US" altLang="zh-TW"/>
          </a:p>
        </p:txBody>
      </p:sp>
      <p:sp>
        <p:nvSpPr>
          <p:cNvPr id="6" name="Rectangle 4"/>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66B66F65-3A9D-4162-B1C5-B65EEE32BCD4}" type="slidenum">
              <a:rPr lang="en-US" altLang="zh-TW"/>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3"/>
          <p:cNvSpPr>
            <a:spLocks noGrp="1" noChangeArrowheads="1"/>
          </p:cNvSpPr>
          <p:nvPr>
            <p:ph type="dt" sz="half" idx="10"/>
          </p:nvPr>
        </p:nvSpPr>
        <p:spPr/>
        <p:txBody>
          <a:bodyPr/>
          <a:lstStyle>
            <a:lvl1pPr>
              <a:defRPr/>
            </a:lvl1pPr>
          </a:lstStyle>
          <a:p>
            <a:pPr>
              <a:defRPr/>
            </a:pPr>
            <a:endParaRPr lang="en-US" altLang="zh-TW"/>
          </a:p>
        </p:txBody>
      </p:sp>
      <p:sp>
        <p:nvSpPr>
          <p:cNvPr id="8" name="Rectangle 4"/>
          <p:cNvSpPr>
            <a:spLocks noGrp="1" noChangeArrowheads="1"/>
          </p:cNvSpPr>
          <p:nvPr>
            <p:ph type="ftr" sz="quarter" idx="11"/>
          </p:nvPr>
        </p:nvSpPr>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875EA333-0348-48F0-A134-914B284BB3E3}" type="slidenum">
              <a:rPr lang="en-US" altLang="zh-TW"/>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3"/>
          <p:cNvSpPr>
            <a:spLocks noGrp="1" noChangeArrowheads="1"/>
          </p:cNvSpPr>
          <p:nvPr>
            <p:ph type="dt" sz="half" idx="10"/>
          </p:nvPr>
        </p:nvSpPr>
        <p:spPr/>
        <p:txBody>
          <a:bodyPr/>
          <a:lstStyle>
            <a:lvl1pPr>
              <a:defRPr/>
            </a:lvl1pPr>
          </a:lstStyle>
          <a:p>
            <a:pPr>
              <a:defRPr/>
            </a:pPr>
            <a:endParaRPr lang="en-US" altLang="zh-TW"/>
          </a:p>
        </p:txBody>
      </p:sp>
      <p:sp>
        <p:nvSpPr>
          <p:cNvPr id="4" name="Rectangle 4"/>
          <p:cNvSpPr>
            <a:spLocks noGrp="1" noChangeArrowheads="1"/>
          </p:cNvSpPr>
          <p:nvPr>
            <p:ph type="ftr" sz="quarter" idx="11"/>
          </p:nvPr>
        </p:nvSpPr>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DC29FBCF-C5BB-4917-A8AE-429ED632C755}" type="slidenum">
              <a:rPr lang="en-US" altLang="zh-TW"/>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endParaRPr lang="en-US" altLang="zh-TW"/>
          </a:p>
        </p:txBody>
      </p:sp>
      <p:sp>
        <p:nvSpPr>
          <p:cNvPr id="3" name="Rectangle 4"/>
          <p:cNvSpPr>
            <a:spLocks noGrp="1" noChangeArrowheads="1"/>
          </p:cNvSpPr>
          <p:nvPr>
            <p:ph type="ftr" sz="quarter" idx="11"/>
          </p:nvPr>
        </p:nvSpPr>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42FE4E87-9DD3-485B-A942-DBD80CA1E15E}" type="slidenum">
              <a:rPr lang="en-US" altLang="zh-TW"/>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3"/>
          <p:cNvSpPr>
            <a:spLocks noGrp="1" noChangeArrowheads="1"/>
          </p:cNvSpPr>
          <p:nvPr>
            <p:ph type="dt" sz="half" idx="10"/>
          </p:nvPr>
        </p:nvSpPr>
        <p:spPr/>
        <p:txBody>
          <a:bodyPr/>
          <a:lstStyle>
            <a:lvl1pPr>
              <a:defRPr/>
            </a:lvl1pPr>
          </a:lstStyle>
          <a:p>
            <a:pPr>
              <a:defRPr/>
            </a:pPr>
            <a:endParaRPr lang="en-US" altLang="zh-TW"/>
          </a:p>
        </p:txBody>
      </p:sp>
      <p:sp>
        <p:nvSpPr>
          <p:cNvPr id="6" name="Rectangle 4"/>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68BECC6D-1834-4590-8D16-8868F7A95B1C}" type="slidenum">
              <a:rPr lang="en-US" altLang="zh-TW"/>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3"/>
          <p:cNvSpPr>
            <a:spLocks noGrp="1" noChangeArrowheads="1"/>
          </p:cNvSpPr>
          <p:nvPr>
            <p:ph type="dt" sz="half" idx="10"/>
          </p:nvPr>
        </p:nvSpPr>
        <p:spPr/>
        <p:txBody>
          <a:bodyPr/>
          <a:lstStyle>
            <a:lvl1pPr>
              <a:defRPr/>
            </a:lvl1pPr>
          </a:lstStyle>
          <a:p>
            <a:pPr>
              <a:defRPr/>
            </a:pPr>
            <a:endParaRPr lang="en-US" altLang="zh-TW"/>
          </a:p>
        </p:txBody>
      </p:sp>
      <p:sp>
        <p:nvSpPr>
          <p:cNvPr id="6" name="Rectangle 4"/>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bwMode="auto">
          <a:xfrm>
            <a:off x="7019925" y="65246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727AEF30-4FE3-44B2-A746-9BF449E46D55}" type="slidenum">
              <a:rPr lang="en-US" altLang="zh-TW"/>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549275"/>
            <a:ext cx="9144000" cy="1296988"/>
          </a:xfrm>
          <a:prstGeom prst="rect">
            <a:avLst/>
          </a:prstGeom>
          <a:gradFill rotWithShape="1">
            <a:gsLst>
              <a:gs pos="0">
                <a:srgbClr val="33CCCC"/>
              </a:gs>
              <a:gs pos="100000">
                <a:schemeClr val="bg1"/>
              </a:gs>
            </a:gsLst>
            <a:lin ang="5400000" scaled="1"/>
          </a:gradFill>
          <a:ln w="9525">
            <a:noFill/>
            <a:miter lim="800000"/>
            <a:headEnd/>
            <a:tailEnd/>
          </a:ln>
          <a:effectLst/>
        </p:spPr>
        <p:txBody>
          <a:bodyPr wrap="none" anchor="ctr"/>
          <a:lstStyle/>
          <a:p>
            <a:pPr>
              <a:defRPr/>
            </a:pPr>
            <a:endParaRPr lang="zh-TW" altLang="en-US"/>
          </a:p>
        </p:txBody>
      </p:sp>
      <p:sp>
        <p:nvSpPr>
          <p:cNvPr id="717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新細明體" pitchFamily="18" charset="-120"/>
              </a:defRPr>
            </a:lvl1pPr>
          </a:lstStyle>
          <a:p>
            <a:pPr>
              <a:defRPr/>
            </a:pPr>
            <a:endParaRPr lang="en-US" altLang="zh-TW"/>
          </a:p>
        </p:txBody>
      </p:sp>
      <p:sp>
        <p:nvSpPr>
          <p:cNvPr id="717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新細明體" pitchFamily="18" charset="-120"/>
              </a:defRPr>
            </a:lvl1pPr>
          </a:lstStyle>
          <a:p>
            <a:pPr>
              <a:defRPr/>
            </a:pPr>
            <a:endParaRPr lang="en-US" altLang="zh-TW"/>
          </a:p>
        </p:txBody>
      </p:sp>
      <p:sp>
        <p:nvSpPr>
          <p:cNvPr id="7173" name="Rectangle 5"/>
          <p:cNvSpPr>
            <a:spLocks noChangeArrowheads="1"/>
          </p:cNvSpPr>
          <p:nvPr/>
        </p:nvSpPr>
        <p:spPr bwMode="auto">
          <a:xfrm>
            <a:off x="0" y="0"/>
            <a:ext cx="9144000" cy="260350"/>
          </a:xfrm>
          <a:prstGeom prst="rect">
            <a:avLst/>
          </a:prstGeom>
          <a:solidFill>
            <a:srgbClr val="33CCCC"/>
          </a:solidFill>
          <a:ln w="9525">
            <a:noFill/>
            <a:miter lim="800000"/>
            <a:headEnd/>
            <a:tailEnd/>
          </a:ln>
          <a:effectLst/>
        </p:spPr>
        <p:txBody>
          <a:bodyPr wrap="none" anchor="ctr"/>
          <a:lstStyle/>
          <a:p>
            <a:pPr>
              <a:defRPr/>
            </a:pPr>
            <a:endParaRPr lang="zh-TW" altLang="en-US"/>
          </a:p>
        </p:txBody>
      </p:sp>
      <p:sp>
        <p:nvSpPr>
          <p:cNvPr id="7174" name="Rectangle 6"/>
          <p:cNvSpPr>
            <a:spLocks noChangeArrowheads="1"/>
          </p:cNvSpPr>
          <p:nvPr/>
        </p:nvSpPr>
        <p:spPr bwMode="auto">
          <a:xfrm>
            <a:off x="0" y="0"/>
            <a:ext cx="9144000" cy="260350"/>
          </a:xfrm>
          <a:prstGeom prst="rect">
            <a:avLst/>
          </a:prstGeom>
          <a:solidFill>
            <a:srgbClr val="003366"/>
          </a:solidFill>
          <a:ln w="9525" algn="ctr">
            <a:noFill/>
            <a:miter lim="800000"/>
            <a:headEnd/>
            <a:tailEnd/>
          </a:ln>
          <a:effectLst/>
        </p:spPr>
        <p:txBody>
          <a:bodyPr wrap="none" anchor="ctr"/>
          <a:lstStyle/>
          <a:p>
            <a:pPr>
              <a:defRPr/>
            </a:pPr>
            <a:endParaRPr lang="zh-TW" altLang="en-US"/>
          </a:p>
        </p:txBody>
      </p:sp>
      <p:sp>
        <p:nvSpPr>
          <p:cNvPr id="7175" name="Rectangle 7"/>
          <p:cNvSpPr>
            <a:spLocks noChangeArrowheads="1"/>
          </p:cNvSpPr>
          <p:nvPr/>
        </p:nvSpPr>
        <p:spPr bwMode="auto">
          <a:xfrm>
            <a:off x="0" y="260350"/>
            <a:ext cx="9144000" cy="358775"/>
          </a:xfrm>
          <a:prstGeom prst="rect">
            <a:avLst/>
          </a:prstGeom>
          <a:gradFill rotWithShape="1">
            <a:gsLst>
              <a:gs pos="0">
                <a:srgbClr val="003366"/>
              </a:gs>
              <a:gs pos="100000">
                <a:srgbClr val="33CCCC"/>
              </a:gs>
            </a:gsLst>
            <a:lin ang="5400000" scaled="1"/>
          </a:gradFill>
          <a:ln w="9525">
            <a:noFill/>
            <a:miter lim="800000"/>
            <a:headEnd/>
            <a:tailEnd/>
          </a:ln>
          <a:effectLst/>
        </p:spPr>
        <p:txBody>
          <a:bodyPr wrap="none" anchor="ctr"/>
          <a:lstStyle/>
          <a:p>
            <a:pPr>
              <a:defRPr/>
            </a:pPr>
            <a:endParaRPr lang="zh-TW" altLang="en-US"/>
          </a:p>
        </p:txBody>
      </p:sp>
      <p:grpSp>
        <p:nvGrpSpPr>
          <p:cNvPr id="22536" name="Group 14"/>
          <p:cNvGrpSpPr>
            <a:grpSpLocks/>
          </p:cNvGrpSpPr>
          <p:nvPr/>
        </p:nvGrpSpPr>
        <p:grpSpPr bwMode="auto">
          <a:xfrm rot="-5400000">
            <a:off x="4428331" y="-3520281"/>
            <a:ext cx="287338" cy="9144000"/>
            <a:chOff x="5330" y="3385"/>
            <a:chExt cx="181" cy="935"/>
          </a:xfrm>
        </p:grpSpPr>
        <p:sp>
          <p:nvSpPr>
            <p:cNvPr id="7183" name="Line 15"/>
            <p:cNvSpPr>
              <a:spLocks noChangeShapeType="1"/>
            </p:cNvSpPr>
            <p:nvPr userDrawn="1"/>
          </p:nvSpPr>
          <p:spPr bwMode="auto">
            <a:xfrm>
              <a:off x="5219"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7184" name="Line 16"/>
            <p:cNvSpPr>
              <a:spLocks noChangeShapeType="1"/>
            </p:cNvSpPr>
            <p:nvPr userDrawn="1"/>
          </p:nvSpPr>
          <p:spPr bwMode="auto">
            <a:xfrm>
              <a:off x="5264"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7185" name="Line 17"/>
            <p:cNvSpPr>
              <a:spLocks noChangeShapeType="1"/>
            </p:cNvSpPr>
            <p:nvPr userDrawn="1"/>
          </p:nvSpPr>
          <p:spPr bwMode="auto">
            <a:xfrm>
              <a:off x="5309"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7186" name="Line 18"/>
            <p:cNvSpPr>
              <a:spLocks noChangeShapeType="1"/>
            </p:cNvSpPr>
            <p:nvPr userDrawn="1"/>
          </p:nvSpPr>
          <p:spPr bwMode="auto">
            <a:xfrm>
              <a:off x="5355"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7187" name="Line 19"/>
            <p:cNvSpPr>
              <a:spLocks noChangeShapeType="1"/>
            </p:cNvSpPr>
            <p:nvPr userDrawn="1"/>
          </p:nvSpPr>
          <p:spPr bwMode="auto">
            <a:xfrm>
              <a:off x="5400"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7188" name="Line 20"/>
            <p:cNvSpPr>
              <a:spLocks noChangeShapeType="1"/>
            </p:cNvSpPr>
            <p:nvPr userDrawn="1"/>
          </p:nvSpPr>
          <p:spPr bwMode="auto">
            <a:xfrm>
              <a:off x="5264"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7189" name="Line 21"/>
            <p:cNvSpPr>
              <a:spLocks noChangeShapeType="1"/>
            </p:cNvSpPr>
            <p:nvPr userDrawn="1"/>
          </p:nvSpPr>
          <p:spPr bwMode="auto">
            <a:xfrm>
              <a:off x="5309"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7190" name="Line 22"/>
            <p:cNvSpPr>
              <a:spLocks noChangeShapeType="1"/>
            </p:cNvSpPr>
            <p:nvPr userDrawn="1"/>
          </p:nvSpPr>
          <p:spPr bwMode="auto">
            <a:xfrm>
              <a:off x="5355"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7191" name="Line 23"/>
            <p:cNvSpPr>
              <a:spLocks noChangeShapeType="1"/>
            </p:cNvSpPr>
            <p:nvPr userDrawn="1"/>
          </p:nvSpPr>
          <p:spPr bwMode="auto">
            <a:xfrm>
              <a:off x="5400" y="3385"/>
              <a:ext cx="0" cy="935"/>
            </a:xfrm>
            <a:prstGeom prst="line">
              <a:avLst/>
            </a:prstGeom>
            <a:noFill/>
            <a:ln w="19050">
              <a:solidFill>
                <a:schemeClr val="bg1"/>
              </a:solidFill>
              <a:round/>
              <a:headEnd/>
              <a:tailEnd/>
            </a:ln>
            <a:effectLst/>
          </p:spPr>
          <p:txBody>
            <a:bodyPr/>
            <a:lstStyle/>
            <a:p>
              <a:pPr>
                <a:defRPr/>
              </a:pPr>
              <a:endParaRPr lang="zh-TW" altLang="en-US"/>
            </a:p>
          </p:txBody>
        </p:sp>
      </p:grpSp>
      <p:sp>
        <p:nvSpPr>
          <p:cNvPr id="7205" name="Rectangle 37"/>
          <p:cNvSpPr>
            <a:spLocks noChangeArrowheads="1"/>
          </p:cNvSpPr>
          <p:nvPr/>
        </p:nvSpPr>
        <p:spPr bwMode="auto">
          <a:xfrm>
            <a:off x="0" y="5589588"/>
            <a:ext cx="9144000" cy="1268412"/>
          </a:xfrm>
          <a:prstGeom prst="rect">
            <a:avLst/>
          </a:prstGeom>
          <a:gradFill rotWithShape="1">
            <a:gsLst>
              <a:gs pos="0">
                <a:schemeClr val="bg1"/>
              </a:gs>
              <a:gs pos="100000">
                <a:srgbClr val="33CCCC"/>
              </a:gs>
            </a:gsLst>
            <a:lin ang="5400000" scaled="1"/>
          </a:gradFill>
          <a:ln w="9525">
            <a:noFill/>
            <a:miter lim="800000"/>
            <a:headEnd/>
            <a:tailEnd/>
          </a:ln>
          <a:effectLst/>
        </p:spPr>
        <p:txBody>
          <a:bodyPr wrap="none" anchor="ctr"/>
          <a:lstStyle/>
          <a:p>
            <a:pPr>
              <a:defRPr/>
            </a:pPr>
            <a:endParaRPr lang="zh-TW" altLang="en-US"/>
          </a:p>
        </p:txBody>
      </p:sp>
      <p:grpSp>
        <p:nvGrpSpPr>
          <p:cNvPr id="22538" name="Group 45"/>
          <p:cNvGrpSpPr>
            <a:grpSpLocks/>
          </p:cNvGrpSpPr>
          <p:nvPr/>
        </p:nvGrpSpPr>
        <p:grpSpPr bwMode="auto">
          <a:xfrm rot="-5400000">
            <a:off x="4428331" y="1448594"/>
            <a:ext cx="287338" cy="9144000"/>
            <a:chOff x="5330" y="3385"/>
            <a:chExt cx="181" cy="935"/>
          </a:xfrm>
        </p:grpSpPr>
        <p:sp>
          <p:nvSpPr>
            <p:cNvPr id="7214" name="Line 46"/>
            <p:cNvSpPr>
              <a:spLocks noChangeShapeType="1"/>
            </p:cNvSpPr>
            <p:nvPr userDrawn="1"/>
          </p:nvSpPr>
          <p:spPr bwMode="auto">
            <a:xfrm>
              <a:off x="5219"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7215" name="Line 47"/>
            <p:cNvSpPr>
              <a:spLocks noChangeShapeType="1"/>
            </p:cNvSpPr>
            <p:nvPr userDrawn="1"/>
          </p:nvSpPr>
          <p:spPr bwMode="auto">
            <a:xfrm>
              <a:off x="5264"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7216" name="Line 48"/>
            <p:cNvSpPr>
              <a:spLocks noChangeShapeType="1"/>
            </p:cNvSpPr>
            <p:nvPr userDrawn="1"/>
          </p:nvSpPr>
          <p:spPr bwMode="auto">
            <a:xfrm>
              <a:off x="5309"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7217" name="Line 49"/>
            <p:cNvSpPr>
              <a:spLocks noChangeShapeType="1"/>
            </p:cNvSpPr>
            <p:nvPr userDrawn="1"/>
          </p:nvSpPr>
          <p:spPr bwMode="auto">
            <a:xfrm>
              <a:off x="5355"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7218" name="Line 50"/>
            <p:cNvSpPr>
              <a:spLocks noChangeShapeType="1"/>
            </p:cNvSpPr>
            <p:nvPr userDrawn="1"/>
          </p:nvSpPr>
          <p:spPr bwMode="auto">
            <a:xfrm>
              <a:off x="5400" y="4020"/>
              <a:ext cx="0" cy="300"/>
            </a:xfrm>
            <a:prstGeom prst="line">
              <a:avLst/>
            </a:prstGeom>
            <a:noFill/>
            <a:ln w="19050">
              <a:solidFill>
                <a:schemeClr val="bg1"/>
              </a:solidFill>
              <a:round/>
              <a:headEnd/>
              <a:tailEnd/>
            </a:ln>
            <a:effectLst/>
          </p:spPr>
          <p:txBody>
            <a:bodyPr/>
            <a:lstStyle/>
            <a:p>
              <a:pPr>
                <a:defRPr/>
              </a:pPr>
              <a:endParaRPr lang="zh-TW" altLang="en-US"/>
            </a:p>
          </p:txBody>
        </p:sp>
        <p:sp>
          <p:nvSpPr>
            <p:cNvPr id="7219" name="Line 51"/>
            <p:cNvSpPr>
              <a:spLocks noChangeShapeType="1"/>
            </p:cNvSpPr>
            <p:nvPr userDrawn="1"/>
          </p:nvSpPr>
          <p:spPr bwMode="auto">
            <a:xfrm>
              <a:off x="5264"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7220" name="Line 52"/>
            <p:cNvSpPr>
              <a:spLocks noChangeShapeType="1"/>
            </p:cNvSpPr>
            <p:nvPr userDrawn="1"/>
          </p:nvSpPr>
          <p:spPr bwMode="auto">
            <a:xfrm>
              <a:off x="5309"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7221" name="Line 53"/>
            <p:cNvSpPr>
              <a:spLocks noChangeShapeType="1"/>
            </p:cNvSpPr>
            <p:nvPr userDrawn="1"/>
          </p:nvSpPr>
          <p:spPr bwMode="auto">
            <a:xfrm>
              <a:off x="5355" y="3385"/>
              <a:ext cx="0" cy="935"/>
            </a:xfrm>
            <a:prstGeom prst="line">
              <a:avLst/>
            </a:prstGeom>
            <a:noFill/>
            <a:ln w="19050">
              <a:solidFill>
                <a:schemeClr val="bg1"/>
              </a:solidFill>
              <a:round/>
              <a:headEnd/>
              <a:tailEnd/>
            </a:ln>
            <a:effectLst/>
          </p:spPr>
          <p:txBody>
            <a:bodyPr/>
            <a:lstStyle/>
            <a:p>
              <a:pPr>
                <a:defRPr/>
              </a:pPr>
              <a:endParaRPr lang="zh-TW" altLang="en-US"/>
            </a:p>
          </p:txBody>
        </p:sp>
        <p:sp>
          <p:nvSpPr>
            <p:cNvPr id="7222" name="Line 54"/>
            <p:cNvSpPr>
              <a:spLocks noChangeShapeType="1"/>
            </p:cNvSpPr>
            <p:nvPr userDrawn="1"/>
          </p:nvSpPr>
          <p:spPr bwMode="auto">
            <a:xfrm>
              <a:off x="5400" y="3385"/>
              <a:ext cx="0" cy="935"/>
            </a:xfrm>
            <a:prstGeom prst="line">
              <a:avLst/>
            </a:prstGeom>
            <a:noFill/>
            <a:ln w="19050">
              <a:solidFill>
                <a:schemeClr val="bg1"/>
              </a:solidFill>
              <a:round/>
              <a:headEnd/>
              <a:tailEnd/>
            </a:ln>
            <a:effectLst/>
          </p:spPr>
          <p:txBody>
            <a:bodyPr/>
            <a:lstStyle/>
            <a:p>
              <a:pPr>
                <a:defRPr/>
              </a:pPr>
              <a:endParaRPr lang="zh-TW" altLang="en-US"/>
            </a:p>
          </p:txBody>
        </p:sp>
      </p:grpSp>
      <p:sp>
        <p:nvSpPr>
          <p:cNvPr id="7225" name="Text Box 57"/>
          <p:cNvSpPr txBox="1">
            <a:spLocks noChangeArrowheads="1"/>
          </p:cNvSpPr>
          <p:nvPr/>
        </p:nvSpPr>
        <p:spPr bwMode="auto">
          <a:xfrm>
            <a:off x="0" y="0"/>
            <a:ext cx="7056438" cy="396875"/>
          </a:xfrm>
          <a:prstGeom prst="rect">
            <a:avLst/>
          </a:prstGeom>
          <a:noFill/>
          <a:ln w="9525" algn="ctr">
            <a:noFill/>
            <a:miter lim="800000"/>
            <a:headEnd/>
            <a:tailEnd/>
          </a:ln>
          <a:effectLst/>
        </p:spPr>
        <p:txBody>
          <a:bodyPr>
            <a:spAutoFit/>
          </a:bodyPr>
          <a:lstStyle/>
          <a:p>
            <a:pPr>
              <a:spcBef>
                <a:spcPct val="50000"/>
              </a:spcBef>
              <a:defRPr/>
            </a:pPr>
            <a:r>
              <a:rPr lang="en-US" altLang="zh-TW" sz="2000">
                <a:solidFill>
                  <a:srgbClr val="0099CC"/>
                </a:solidFill>
                <a:latin typeface="Arial Black" pitchFamily="34" charset="0"/>
              </a:rPr>
              <a:t>National Central University</a:t>
            </a:r>
            <a:endParaRPr lang="en-US" altLang="zh-TW" sz="2000" b="1">
              <a:solidFill>
                <a:srgbClr val="0099CC"/>
              </a:solidFill>
              <a:latin typeface="Arial Black" pitchFamily="34" charset="0"/>
            </a:endParaRPr>
          </a:p>
        </p:txBody>
      </p:sp>
      <p:sp>
        <p:nvSpPr>
          <p:cNvPr id="7227" name="Text Box 59"/>
          <p:cNvSpPr txBox="1">
            <a:spLocks noChangeArrowheads="1"/>
          </p:cNvSpPr>
          <p:nvPr/>
        </p:nvSpPr>
        <p:spPr bwMode="auto">
          <a:xfrm>
            <a:off x="0" y="6338888"/>
            <a:ext cx="9144000" cy="519112"/>
          </a:xfrm>
          <a:prstGeom prst="rect">
            <a:avLst/>
          </a:prstGeom>
          <a:noFill/>
          <a:ln w="9525" algn="ctr">
            <a:noFill/>
            <a:miter lim="800000"/>
            <a:headEnd/>
            <a:tailEnd/>
          </a:ln>
          <a:effectLst/>
        </p:spPr>
        <p:txBody>
          <a:bodyPr>
            <a:spAutoFit/>
          </a:bodyPr>
          <a:lstStyle/>
          <a:p>
            <a:pPr>
              <a:spcBef>
                <a:spcPct val="50000"/>
              </a:spcBef>
              <a:defRPr/>
            </a:pPr>
            <a:r>
              <a:rPr lang="en-US" altLang="zh-TW" i="1">
                <a:solidFill>
                  <a:schemeClr val="bg1"/>
                </a:solidFill>
                <a:latin typeface="MisterEarl BT" pitchFamily="66" charset="0"/>
              </a:rPr>
              <a:t>Superfast Photonic &amp; Electronic Device Group</a:t>
            </a:r>
          </a:p>
        </p:txBody>
      </p:sp>
    </p:spTree>
  </p:cSld>
  <p:clrMap bg1="lt1" tx1="dk1" bg2="lt2" tx2="dk2" accent1="accent1" accent2="accent2" accent3="accent3" accent4="accent4" accent5="accent5" accent6="accent6" hlink="hlink" folHlink="folHlink"/>
  <p:sldLayoutIdLst>
    <p:sldLayoutId id="2147486934" r:id="rId1"/>
    <p:sldLayoutId id="2147486935" r:id="rId2"/>
    <p:sldLayoutId id="2147486936" r:id="rId3"/>
    <p:sldLayoutId id="2147486937" r:id="rId4"/>
    <p:sldLayoutId id="2147486938" r:id="rId5"/>
    <p:sldLayoutId id="2147486939" r:id="rId6"/>
    <p:sldLayoutId id="2147486940" r:id="rId7"/>
    <p:sldLayoutId id="2147486941" r:id="rId8"/>
    <p:sldLayoutId id="2147486942" r:id="rId9"/>
    <p:sldLayoutId id="2147486943" r:id="rId10"/>
    <p:sldLayoutId id="2147486944" r:id="rId11"/>
    <p:sldLayoutId id="2147486945" r:id="rId12"/>
    <p:sldLayoutId id="2147486946" r:id="rId13"/>
    <p:sldLayoutId id="2147486947" r:id="rId14"/>
    <p:sldLayoutId id="2147486948"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800" b="1">
          <a:solidFill>
            <a:srgbClr val="FF3300"/>
          </a:solidFill>
          <a:latin typeface="+mj-lt"/>
          <a:ea typeface="+mj-ea"/>
          <a:cs typeface="+mj-cs"/>
        </a:defRPr>
      </a:lvl1pPr>
      <a:lvl2pPr algn="ctr" rtl="0" eaLnBrk="0" fontAlgn="base" hangingPunct="0">
        <a:spcBef>
          <a:spcPct val="0"/>
        </a:spcBef>
        <a:spcAft>
          <a:spcPct val="0"/>
        </a:spcAft>
        <a:defRPr kumimoji="1" sz="4800" b="1">
          <a:solidFill>
            <a:srgbClr val="FF3300"/>
          </a:solidFill>
          <a:latin typeface="Arial Black" pitchFamily="34" charset="0"/>
          <a:ea typeface="新細明體" pitchFamily="18" charset="-120"/>
        </a:defRPr>
      </a:lvl2pPr>
      <a:lvl3pPr algn="ctr" rtl="0" eaLnBrk="0" fontAlgn="base" hangingPunct="0">
        <a:spcBef>
          <a:spcPct val="0"/>
        </a:spcBef>
        <a:spcAft>
          <a:spcPct val="0"/>
        </a:spcAft>
        <a:defRPr kumimoji="1" sz="4800" b="1">
          <a:solidFill>
            <a:srgbClr val="FF3300"/>
          </a:solidFill>
          <a:latin typeface="Arial Black" pitchFamily="34" charset="0"/>
          <a:ea typeface="新細明體" pitchFamily="18" charset="-120"/>
        </a:defRPr>
      </a:lvl3pPr>
      <a:lvl4pPr algn="ctr" rtl="0" eaLnBrk="0" fontAlgn="base" hangingPunct="0">
        <a:spcBef>
          <a:spcPct val="0"/>
        </a:spcBef>
        <a:spcAft>
          <a:spcPct val="0"/>
        </a:spcAft>
        <a:defRPr kumimoji="1" sz="4800" b="1">
          <a:solidFill>
            <a:srgbClr val="FF3300"/>
          </a:solidFill>
          <a:latin typeface="Arial Black" pitchFamily="34" charset="0"/>
          <a:ea typeface="新細明體" pitchFamily="18" charset="-120"/>
        </a:defRPr>
      </a:lvl4pPr>
      <a:lvl5pPr algn="ctr" rtl="0" eaLnBrk="0" fontAlgn="base" hangingPunct="0">
        <a:spcBef>
          <a:spcPct val="0"/>
        </a:spcBef>
        <a:spcAft>
          <a:spcPct val="0"/>
        </a:spcAft>
        <a:defRPr kumimoji="1" sz="4800" b="1">
          <a:solidFill>
            <a:srgbClr val="FF3300"/>
          </a:solidFill>
          <a:latin typeface="Arial Black" pitchFamily="34" charset="0"/>
          <a:ea typeface="新細明體" pitchFamily="18" charset="-120"/>
        </a:defRPr>
      </a:lvl5pPr>
      <a:lvl6pPr marL="457200" algn="ctr" rtl="0" fontAlgn="base">
        <a:spcBef>
          <a:spcPct val="0"/>
        </a:spcBef>
        <a:spcAft>
          <a:spcPct val="0"/>
        </a:spcAft>
        <a:defRPr kumimoji="1" sz="4800" b="1">
          <a:solidFill>
            <a:srgbClr val="FF3300"/>
          </a:solidFill>
          <a:latin typeface="Arial Black" pitchFamily="34" charset="0"/>
          <a:ea typeface="新細明體" pitchFamily="18" charset="-120"/>
        </a:defRPr>
      </a:lvl6pPr>
      <a:lvl7pPr marL="914400" algn="ctr" rtl="0" fontAlgn="base">
        <a:spcBef>
          <a:spcPct val="0"/>
        </a:spcBef>
        <a:spcAft>
          <a:spcPct val="0"/>
        </a:spcAft>
        <a:defRPr kumimoji="1" sz="4800" b="1">
          <a:solidFill>
            <a:srgbClr val="FF3300"/>
          </a:solidFill>
          <a:latin typeface="Arial Black" pitchFamily="34" charset="0"/>
          <a:ea typeface="新細明體" pitchFamily="18" charset="-120"/>
        </a:defRPr>
      </a:lvl7pPr>
      <a:lvl8pPr marL="1371600" algn="ctr" rtl="0" fontAlgn="base">
        <a:spcBef>
          <a:spcPct val="0"/>
        </a:spcBef>
        <a:spcAft>
          <a:spcPct val="0"/>
        </a:spcAft>
        <a:defRPr kumimoji="1" sz="4800" b="1">
          <a:solidFill>
            <a:srgbClr val="FF3300"/>
          </a:solidFill>
          <a:latin typeface="Arial Black" pitchFamily="34" charset="0"/>
          <a:ea typeface="新細明體" pitchFamily="18" charset="-120"/>
        </a:defRPr>
      </a:lvl8pPr>
      <a:lvl9pPr marL="1828800" algn="ctr" rtl="0" fontAlgn="base">
        <a:spcBef>
          <a:spcPct val="0"/>
        </a:spcBef>
        <a:spcAft>
          <a:spcPct val="0"/>
        </a:spcAft>
        <a:defRPr kumimoji="1" sz="4800" b="1">
          <a:solidFill>
            <a:srgbClr val="FF3300"/>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Blip>
          <a:blip r:embed="rId17"/>
        </a:buBlip>
        <a:defRPr kumimoji="1" sz="3200" b="1">
          <a:solidFill>
            <a:srgbClr val="003366"/>
          </a:solidFill>
          <a:latin typeface="+mn-lt"/>
          <a:ea typeface="+mn-ea"/>
          <a:cs typeface="+mn-cs"/>
        </a:defRPr>
      </a:lvl1pPr>
      <a:lvl2pPr marL="742950" indent="-285750" algn="l" rtl="0" eaLnBrk="0" fontAlgn="base" hangingPunct="0">
        <a:spcBef>
          <a:spcPct val="20000"/>
        </a:spcBef>
        <a:spcAft>
          <a:spcPct val="0"/>
        </a:spcAft>
        <a:buBlip>
          <a:blip r:embed="rId17"/>
        </a:buBlip>
        <a:defRPr kumimoji="1" sz="2800" b="1">
          <a:solidFill>
            <a:srgbClr val="006699"/>
          </a:solidFill>
          <a:latin typeface="+mn-lt"/>
          <a:ea typeface="+mn-ea"/>
        </a:defRPr>
      </a:lvl2pPr>
      <a:lvl3pPr marL="1143000" indent="-228600" algn="l" rtl="0" eaLnBrk="0" fontAlgn="base" hangingPunct="0">
        <a:spcBef>
          <a:spcPct val="20000"/>
        </a:spcBef>
        <a:spcAft>
          <a:spcPct val="0"/>
        </a:spcAft>
        <a:buBlip>
          <a:blip r:embed="rId17"/>
        </a:buBlip>
        <a:defRPr kumimoji="1" sz="2400" b="1">
          <a:solidFill>
            <a:srgbClr val="33CCCC"/>
          </a:solidFill>
          <a:latin typeface="+mn-lt"/>
          <a:ea typeface="+mn-ea"/>
        </a:defRPr>
      </a:lvl3pPr>
      <a:lvl4pPr marL="1600200" indent="-228600" algn="l" rtl="0" eaLnBrk="0" fontAlgn="base" hangingPunct="0">
        <a:spcBef>
          <a:spcPct val="20000"/>
        </a:spcBef>
        <a:spcAft>
          <a:spcPct val="0"/>
        </a:spcAft>
        <a:buBlip>
          <a:blip r:embed="rId17"/>
        </a:buBlip>
        <a:defRPr kumimoji="1" sz="2000" b="1">
          <a:solidFill>
            <a:srgbClr val="66FFFF"/>
          </a:solidFill>
          <a:latin typeface="+mn-lt"/>
          <a:ea typeface="+mn-ea"/>
        </a:defRPr>
      </a:lvl4pPr>
      <a:lvl5pPr marL="2057400" indent="-228600" algn="l" rtl="0" eaLnBrk="0" fontAlgn="base" hangingPunct="0">
        <a:spcBef>
          <a:spcPct val="20000"/>
        </a:spcBef>
        <a:spcAft>
          <a:spcPct val="0"/>
        </a:spcAft>
        <a:buBlip>
          <a:blip r:embed="rId17"/>
        </a:buBlip>
        <a:defRPr kumimoji="1" sz="2000" b="1">
          <a:solidFill>
            <a:schemeClr val="tx1"/>
          </a:solidFill>
          <a:latin typeface="+mn-lt"/>
          <a:ea typeface="+mn-ea"/>
        </a:defRPr>
      </a:lvl5pPr>
      <a:lvl6pPr marL="2514600" indent="-228600" algn="l" rtl="0" fontAlgn="base">
        <a:spcBef>
          <a:spcPct val="20000"/>
        </a:spcBef>
        <a:spcAft>
          <a:spcPct val="0"/>
        </a:spcAft>
        <a:buBlip>
          <a:blip r:embed="rId17"/>
        </a:buBlip>
        <a:defRPr kumimoji="1" sz="2000" b="1">
          <a:solidFill>
            <a:schemeClr val="tx1"/>
          </a:solidFill>
          <a:latin typeface="+mn-lt"/>
          <a:ea typeface="+mn-ea"/>
        </a:defRPr>
      </a:lvl6pPr>
      <a:lvl7pPr marL="2971800" indent="-228600" algn="l" rtl="0" fontAlgn="base">
        <a:spcBef>
          <a:spcPct val="20000"/>
        </a:spcBef>
        <a:spcAft>
          <a:spcPct val="0"/>
        </a:spcAft>
        <a:buBlip>
          <a:blip r:embed="rId17"/>
        </a:buBlip>
        <a:defRPr kumimoji="1" sz="2000" b="1">
          <a:solidFill>
            <a:schemeClr val="tx1"/>
          </a:solidFill>
          <a:latin typeface="+mn-lt"/>
          <a:ea typeface="+mn-ea"/>
        </a:defRPr>
      </a:lvl7pPr>
      <a:lvl8pPr marL="3429000" indent="-228600" algn="l" rtl="0" fontAlgn="base">
        <a:spcBef>
          <a:spcPct val="20000"/>
        </a:spcBef>
        <a:spcAft>
          <a:spcPct val="0"/>
        </a:spcAft>
        <a:buBlip>
          <a:blip r:embed="rId17"/>
        </a:buBlip>
        <a:defRPr kumimoji="1" sz="2000" b="1">
          <a:solidFill>
            <a:schemeClr val="tx1"/>
          </a:solidFill>
          <a:latin typeface="+mn-lt"/>
          <a:ea typeface="+mn-ea"/>
        </a:defRPr>
      </a:lvl8pPr>
      <a:lvl9pPr marL="3886200" indent="-228600" algn="l" rtl="0" fontAlgn="base">
        <a:spcBef>
          <a:spcPct val="20000"/>
        </a:spcBef>
        <a:spcAft>
          <a:spcPct val="0"/>
        </a:spcAft>
        <a:buBlip>
          <a:blip r:embed="rId17"/>
        </a:buBlip>
        <a:defRPr kumimoji="1" sz="2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1700213"/>
          </a:xfrm>
          <a:prstGeom prst="rect">
            <a:avLst/>
          </a:prstGeom>
          <a:gradFill rotWithShape="0">
            <a:gsLst>
              <a:gs pos="0">
                <a:srgbClr val="FFFF00">
                  <a:alpha val="85001"/>
                </a:srgbClr>
              </a:gs>
              <a:gs pos="100000">
                <a:srgbClr val="FFFFFF"/>
              </a:gs>
            </a:gsLst>
            <a:lin ang="5400000" scaled="1"/>
          </a:gradFill>
          <a:ln w="12700">
            <a:noFill/>
            <a:miter lim="800000"/>
            <a:headEnd type="none" w="sm" len="sm"/>
            <a:tailEnd type="none" w="sm" len="sm"/>
          </a:ln>
          <a:effectLst/>
        </p:spPr>
        <p:txBody>
          <a:bodyPr lIns="90000" tIns="46800" rIns="90000" bIns="46800" anchor="ctr">
            <a:spAutoFit/>
          </a:bodyPr>
          <a:lstStyle/>
          <a:p>
            <a:pPr>
              <a:defRPr/>
            </a:pPr>
            <a:endParaRPr lang="zh-TW" altLang="en-US" sz="1800">
              <a:ea typeface="新細明體" charset="-120"/>
            </a:endParaRPr>
          </a:p>
        </p:txBody>
      </p:sp>
      <p:sp>
        <p:nvSpPr>
          <p:cNvPr id="2355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TW" altLang="zh-TW" smtClean="0"/>
          </a:p>
        </p:txBody>
      </p:sp>
      <p:sp>
        <p:nvSpPr>
          <p:cNvPr id="28676" name="Rectangle 4"/>
          <p:cNvSpPr>
            <a:spLocks noChangeArrowheads="1"/>
          </p:cNvSpPr>
          <p:nvPr/>
        </p:nvSpPr>
        <p:spPr bwMode="auto">
          <a:xfrm>
            <a:off x="0" y="6092825"/>
            <a:ext cx="9144000" cy="765175"/>
          </a:xfrm>
          <a:prstGeom prst="rect">
            <a:avLst/>
          </a:prstGeom>
          <a:gradFill rotWithShape="1">
            <a:gsLst>
              <a:gs pos="0">
                <a:srgbClr val="FFFFFF"/>
              </a:gs>
              <a:gs pos="100000">
                <a:srgbClr val="FFFF00">
                  <a:alpha val="85001"/>
                </a:srgbClr>
              </a:gs>
            </a:gsLst>
            <a:lin ang="5400000" scaled="1"/>
          </a:gradFill>
          <a:ln w="12700">
            <a:noFill/>
            <a:miter lim="800000"/>
            <a:headEnd type="none" w="sm" len="sm"/>
            <a:tailEnd type="none" w="sm" len="sm"/>
          </a:ln>
          <a:effectLst/>
        </p:spPr>
        <p:txBody>
          <a:bodyPr lIns="90000" tIns="46800" rIns="90000" bIns="46800" anchor="ctr">
            <a:spAutoFit/>
          </a:bodyPr>
          <a:lstStyle/>
          <a:p>
            <a:pPr>
              <a:defRPr/>
            </a:pPr>
            <a:endParaRPr lang="zh-TW" altLang="en-US" sz="1800">
              <a:ea typeface="新細明體" charset="-120"/>
            </a:endParaRPr>
          </a:p>
        </p:txBody>
      </p:sp>
      <p:grpSp>
        <p:nvGrpSpPr>
          <p:cNvPr id="23557" name="Group 5"/>
          <p:cNvGrpSpPr>
            <a:grpSpLocks/>
          </p:cNvGrpSpPr>
          <p:nvPr/>
        </p:nvGrpSpPr>
        <p:grpSpPr bwMode="auto">
          <a:xfrm>
            <a:off x="4748213" y="30163"/>
            <a:ext cx="3984625" cy="403225"/>
            <a:chOff x="3185" y="64"/>
            <a:chExt cx="2510" cy="254"/>
          </a:xfrm>
        </p:grpSpPr>
        <p:sp>
          <p:nvSpPr>
            <p:cNvPr id="28678" name="Rectangle 6"/>
            <p:cNvSpPr>
              <a:spLocks noChangeArrowheads="1"/>
            </p:cNvSpPr>
            <p:nvPr userDrawn="1"/>
          </p:nvSpPr>
          <p:spPr bwMode="auto">
            <a:xfrm>
              <a:off x="3185" y="64"/>
              <a:ext cx="2426" cy="231"/>
            </a:xfrm>
            <a:prstGeom prst="rect">
              <a:avLst/>
            </a:prstGeom>
            <a:noFill/>
            <a:ln w="9525">
              <a:noFill/>
              <a:miter lim="800000"/>
              <a:headEnd/>
              <a:tailEnd/>
            </a:ln>
            <a:effectLst/>
          </p:spPr>
          <p:txBody>
            <a:bodyPr lIns="92075" tIns="46038" rIns="92075" bIns="46038">
              <a:spAutoFit/>
            </a:bodyPr>
            <a:lstStyle/>
            <a:p>
              <a:pPr algn="r" defTabSz="762000" eaLnBrk="0" fontAlgn="b" hangingPunct="0">
                <a:defRPr/>
              </a:pPr>
              <a:r>
                <a:rPr lang="en-US" altLang="zh-TW" sz="1800" b="1">
                  <a:solidFill>
                    <a:srgbClr val="006600"/>
                  </a:solidFill>
                  <a:latin typeface="Century Gothic" pitchFamily="34" charset="0"/>
                  <a:ea typeface="新細明體" charset="-120"/>
                </a:rPr>
                <a:t>National Central University</a:t>
              </a:r>
            </a:p>
          </p:txBody>
        </p:sp>
        <p:sp>
          <p:nvSpPr>
            <p:cNvPr id="28679" name="Line 7"/>
            <p:cNvSpPr>
              <a:spLocks noChangeShapeType="1"/>
            </p:cNvSpPr>
            <p:nvPr userDrawn="1"/>
          </p:nvSpPr>
          <p:spPr bwMode="auto">
            <a:xfrm>
              <a:off x="3293" y="299"/>
              <a:ext cx="2399" cy="0"/>
            </a:xfrm>
            <a:prstGeom prst="line">
              <a:avLst/>
            </a:prstGeom>
            <a:noFill/>
            <a:ln w="25400">
              <a:solidFill>
                <a:schemeClr val="tx1"/>
              </a:solidFill>
              <a:round/>
              <a:headEnd/>
              <a:tailEnd/>
            </a:ln>
            <a:effectLst/>
          </p:spPr>
          <p:txBody>
            <a:bodyPr/>
            <a:lstStyle/>
            <a:p>
              <a:pPr>
                <a:defRPr/>
              </a:pPr>
              <a:endParaRPr lang="zh-TW" altLang="en-US" sz="1800">
                <a:ea typeface="新細明體" charset="-120"/>
              </a:endParaRPr>
            </a:p>
          </p:txBody>
        </p:sp>
        <p:sp>
          <p:nvSpPr>
            <p:cNvPr id="28680" name="Line 8"/>
            <p:cNvSpPr>
              <a:spLocks noChangeShapeType="1"/>
            </p:cNvSpPr>
            <p:nvPr userDrawn="1"/>
          </p:nvSpPr>
          <p:spPr bwMode="auto">
            <a:xfrm>
              <a:off x="4153" y="318"/>
              <a:ext cx="1542" cy="0"/>
            </a:xfrm>
            <a:prstGeom prst="line">
              <a:avLst/>
            </a:prstGeom>
            <a:noFill/>
            <a:ln w="76200">
              <a:solidFill>
                <a:schemeClr val="tx1"/>
              </a:solidFill>
              <a:round/>
              <a:headEnd/>
              <a:tailEnd/>
            </a:ln>
            <a:effectLst/>
          </p:spPr>
          <p:txBody>
            <a:bodyPr/>
            <a:lstStyle/>
            <a:p>
              <a:pPr>
                <a:defRPr/>
              </a:pPr>
              <a:endParaRPr lang="zh-TW" altLang="en-US" sz="1800">
                <a:ea typeface="新細明體" charset="-120"/>
              </a:endParaRPr>
            </a:p>
          </p:txBody>
        </p:sp>
      </p:grpSp>
      <p:sp>
        <p:nvSpPr>
          <p:cNvPr id="28681" name="Rectangle 9"/>
          <p:cNvSpPr>
            <a:spLocks noGrp="1" noChangeArrowheads="1"/>
          </p:cNvSpPr>
          <p:nvPr>
            <p:ph type="dt" sz="half" idx="2"/>
          </p:nvPr>
        </p:nvSpPr>
        <p:spPr bwMode="auto">
          <a:xfrm>
            <a:off x="10795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ltLang="zh-TW"/>
          </a:p>
        </p:txBody>
      </p:sp>
      <p:sp>
        <p:nvSpPr>
          <p:cNvPr id="28682" name="Rectangle 10"/>
          <p:cNvSpPr>
            <a:spLocks noGrp="1" noChangeArrowheads="1"/>
          </p:cNvSpPr>
          <p:nvPr>
            <p:ph type="ftr" sz="quarter" idx="3"/>
          </p:nvPr>
        </p:nvSpPr>
        <p:spPr bwMode="auto">
          <a:xfrm>
            <a:off x="2700338" y="6337300"/>
            <a:ext cx="10795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ltLang="zh-TW"/>
          </a:p>
        </p:txBody>
      </p:sp>
      <p:sp>
        <p:nvSpPr>
          <p:cNvPr id="28683" name="Rectangle 11"/>
          <p:cNvSpPr>
            <a:spLocks noGrp="1" noChangeArrowheads="1"/>
          </p:cNvSpPr>
          <p:nvPr>
            <p:ph type="sldNum" sz="quarter" idx="4"/>
          </p:nvPr>
        </p:nvSpPr>
        <p:spPr bwMode="auto">
          <a:xfrm>
            <a:off x="3821113" y="6380163"/>
            <a:ext cx="11969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mn-ea"/>
              </a:defRPr>
            </a:lvl1pPr>
          </a:lstStyle>
          <a:p>
            <a:pPr>
              <a:defRPr/>
            </a:pPr>
            <a:fld id="{2EA040A5-E83A-472C-A8AB-D417C7D49443}" type="slidenum">
              <a:rPr lang="en-US" altLang="zh-TW"/>
              <a:pPr>
                <a:defRPr/>
              </a:pPr>
              <a:t>‹#›</a:t>
            </a:fld>
            <a:endParaRPr lang="en-US" altLang="zh-TW"/>
          </a:p>
        </p:txBody>
      </p:sp>
      <p:sp>
        <p:nvSpPr>
          <p:cNvPr id="23561" name="Rectangle 12"/>
          <p:cNvSpPr>
            <a:spLocks noGrp="1" noChangeArrowheads="1"/>
          </p:cNvSpPr>
          <p:nvPr>
            <p:ph type="body" idx="1"/>
          </p:nvPr>
        </p:nvSpPr>
        <p:spPr bwMode="auto">
          <a:xfrm>
            <a:off x="457200" y="14128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pic>
        <p:nvPicPr>
          <p:cNvPr id="23562" name="Picture 13" descr="中大校徽"/>
          <p:cNvPicPr>
            <a:picLocks noChangeAspect="1" noChangeArrowheads="1"/>
          </p:cNvPicPr>
          <p:nvPr/>
        </p:nvPicPr>
        <p:blipFill>
          <a:blip r:embed="rId13" cstate="print">
            <a:clrChange>
              <a:clrFrom>
                <a:srgbClr val="FFFFFA"/>
              </a:clrFrom>
              <a:clrTo>
                <a:srgbClr val="FFFFFA">
                  <a:alpha val="0"/>
                </a:srgbClr>
              </a:clrTo>
            </a:clrChange>
            <a:lum bright="-12000" contrast="-18000"/>
          </a:blip>
          <a:srcRect l="3638" t="7886" r="2928"/>
          <a:stretch>
            <a:fillRect/>
          </a:stretch>
        </p:blipFill>
        <p:spPr bwMode="auto">
          <a:xfrm>
            <a:off x="8467725" y="26988"/>
            <a:ext cx="684213" cy="579437"/>
          </a:xfrm>
          <a:prstGeom prst="rect">
            <a:avLst/>
          </a:prstGeom>
          <a:noFill/>
          <a:ln w="9525">
            <a:noFill/>
            <a:miter lim="800000"/>
            <a:headEnd/>
            <a:tailEnd/>
          </a:ln>
        </p:spPr>
      </p:pic>
      <p:sp>
        <p:nvSpPr>
          <p:cNvPr id="28686" name="Text Box 14"/>
          <p:cNvSpPr txBox="1">
            <a:spLocks noChangeArrowheads="1"/>
          </p:cNvSpPr>
          <p:nvPr/>
        </p:nvSpPr>
        <p:spPr bwMode="auto">
          <a:xfrm>
            <a:off x="57150" y="6496050"/>
            <a:ext cx="2747963" cy="320675"/>
          </a:xfrm>
          <a:prstGeom prst="rect">
            <a:avLst/>
          </a:prstGeom>
          <a:noFill/>
          <a:ln w="9525">
            <a:noFill/>
            <a:miter lim="800000"/>
            <a:headEnd/>
            <a:tailEnd/>
          </a:ln>
          <a:effectLst/>
        </p:spPr>
        <p:txBody>
          <a:bodyPr>
            <a:spAutoFit/>
          </a:bodyPr>
          <a:lstStyle/>
          <a:p>
            <a:pPr>
              <a:defRPr/>
            </a:pPr>
            <a:r>
              <a:rPr kumimoji="0" lang="en-US" altLang="zh-TW" sz="1500" b="1">
                <a:solidFill>
                  <a:srgbClr val="006600"/>
                </a:solidFill>
                <a:effectLst>
                  <a:outerShdw blurRad="38100" dist="38100" dir="2700000" algn="tl">
                    <a:srgbClr val="C0C0C0"/>
                  </a:outerShdw>
                </a:effectLst>
                <a:latin typeface="Comic Sans MS" pitchFamily="66" charset="0"/>
                <a:ea typeface="標楷體" pitchFamily="65" charset="-120"/>
              </a:rPr>
              <a:t>Micro/Nano Optics </a:t>
            </a:r>
            <a:r>
              <a:rPr kumimoji="0" lang="en-US" altLang="zh-TW" sz="1500" b="1">
                <a:solidFill>
                  <a:srgbClr val="006600"/>
                </a:solidFill>
                <a:effectLst>
                  <a:outerShdw blurRad="38100" dist="38100" dir="2700000" algn="tl">
                    <a:srgbClr val="C0C0C0"/>
                  </a:outerShdw>
                </a:effectLst>
                <a:latin typeface="Comic Sans MS" pitchFamily="66" charset="0"/>
                <a:ea typeface="新細明體" charset="-120"/>
              </a:rPr>
              <a:t>Lab.</a:t>
            </a:r>
            <a:endParaRPr kumimoji="0" lang="en-US" altLang="zh-TW" sz="1500" b="1">
              <a:solidFill>
                <a:srgbClr val="006600"/>
              </a:solidFill>
              <a:latin typeface="Comic Sans MS" pitchFamily="66" charset="0"/>
              <a:ea typeface="新細明體" charset="-120"/>
            </a:endParaRPr>
          </a:p>
        </p:txBody>
      </p:sp>
      <p:sp>
        <p:nvSpPr>
          <p:cNvPr id="28687" name="Rectangle 15"/>
          <p:cNvSpPr>
            <a:spLocks noChangeArrowheads="1"/>
          </p:cNvSpPr>
          <p:nvPr/>
        </p:nvSpPr>
        <p:spPr bwMode="auto">
          <a:xfrm>
            <a:off x="4522788" y="6461125"/>
            <a:ext cx="3629025" cy="320675"/>
          </a:xfrm>
          <a:prstGeom prst="rect">
            <a:avLst/>
          </a:prstGeom>
          <a:noFill/>
          <a:ln w="9525">
            <a:noFill/>
            <a:miter lim="800000"/>
            <a:headEnd/>
            <a:tailEnd/>
          </a:ln>
          <a:effectLst/>
        </p:spPr>
        <p:txBody>
          <a:bodyPr lIns="92075" tIns="46038" rIns="92075" bIns="46038" anchor="b">
            <a:spAutoFit/>
          </a:bodyPr>
          <a:lstStyle/>
          <a:p>
            <a:pPr algn="r" defTabSz="762000" eaLnBrk="0" fontAlgn="b" hangingPunct="0">
              <a:defRPr/>
            </a:pPr>
            <a:r>
              <a:rPr lang="en-US" altLang="zh-TW" sz="1500" b="1">
                <a:solidFill>
                  <a:srgbClr val="CC0000"/>
                </a:solidFill>
                <a:latin typeface="Comic Sans MS" pitchFamily="66" charset="0"/>
                <a:ea typeface="新細明體" charset="-120"/>
              </a:rPr>
              <a:t>Department</a:t>
            </a:r>
            <a:r>
              <a:rPr lang="en-US" altLang="zh-TW" sz="1500" b="1">
                <a:solidFill>
                  <a:srgbClr val="0033CC"/>
                </a:solidFill>
                <a:latin typeface="Comic Sans MS" pitchFamily="66" charset="0"/>
                <a:ea typeface="新細明體" charset="-120"/>
              </a:rPr>
              <a:t> </a:t>
            </a:r>
            <a:r>
              <a:rPr lang="en-US" altLang="zh-TW" sz="1500" b="1">
                <a:solidFill>
                  <a:srgbClr val="CC3300"/>
                </a:solidFill>
                <a:latin typeface="Comic Sans MS" pitchFamily="66" charset="0"/>
                <a:ea typeface="新細明體" charset="-120"/>
              </a:rPr>
              <a:t>of</a:t>
            </a:r>
            <a:r>
              <a:rPr lang="en-US" altLang="zh-TW" sz="1500" b="1">
                <a:solidFill>
                  <a:srgbClr val="0033CC"/>
                </a:solidFill>
                <a:latin typeface="Comic Sans MS" pitchFamily="66" charset="0"/>
                <a:ea typeface="新細明體" charset="-120"/>
              </a:rPr>
              <a:t> </a:t>
            </a:r>
            <a:r>
              <a:rPr lang="en-US" altLang="zh-TW" sz="1500" b="1">
                <a:solidFill>
                  <a:srgbClr val="009900"/>
                </a:solidFill>
                <a:latin typeface="Comic Sans MS" pitchFamily="66" charset="0"/>
                <a:ea typeface="新細明體" charset="-120"/>
              </a:rPr>
              <a:t>Optics</a:t>
            </a:r>
            <a:r>
              <a:rPr lang="en-US" altLang="zh-TW" sz="1500" b="1">
                <a:solidFill>
                  <a:srgbClr val="000099"/>
                </a:solidFill>
                <a:latin typeface="Comic Sans MS" pitchFamily="66" charset="0"/>
                <a:ea typeface="新細明體" charset="-120"/>
              </a:rPr>
              <a:t> </a:t>
            </a:r>
            <a:r>
              <a:rPr lang="en-US" altLang="zh-TW" sz="1500" b="1">
                <a:solidFill>
                  <a:srgbClr val="006699"/>
                </a:solidFill>
                <a:latin typeface="Comic Sans MS" pitchFamily="66" charset="0"/>
                <a:ea typeface="新細明體" charset="-120"/>
              </a:rPr>
              <a:t>and</a:t>
            </a:r>
            <a:r>
              <a:rPr lang="en-US" altLang="zh-TW" sz="1500" b="1">
                <a:solidFill>
                  <a:srgbClr val="000099"/>
                </a:solidFill>
                <a:latin typeface="Comic Sans MS" pitchFamily="66" charset="0"/>
                <a:ea typeface="新細明體" charset="-120"/>
              </a:rPr>
              <a:t> Photonics</a:t>
            </a:r>
          </a:p>
        </p:txBody>
      </p:sp>
      <p:pic>
        <p:nvPicPr>
          <p:cNvPr id="23565" name="Picture 16" descr="DOP"/>
          <p:cNvPicPr>
            <a:picLocks noChangeAspect="1" noChangeArrowheads="1"/>
          </p:cNvPicPr>
          <p:nvPr/>
        </p:nvPicPr>
        <p:blipFill>
          <a:blip r:embed="rId14" cstate="print"/>
          <a:srcRect l="10039" t="23474" r="18086" b="25246"/>
          <a:stretch>
            <a:fillRect/>
          </a:stretch>
        </p:blipFill>
        <p:spPr bwMode="auto">
          <a:xfrm>
            <a:off x="8129588" y="6342063"/>
            <a:ext cx="1014412" cy="542925"/>
          </a:xfrm>
          <a:prstGeom prst="rect">
            <a:avLst/>
          </a:prstGeom>
          <a:noFill/>
          <a:ln w="9525">
            <a:noFill/>
            <a:miter lim="800000"/>
            <a:headEnd/>
            <a:tailEnd/>
          </a:ln>
        </p:spPr>
      </p:pic>
      <p:sp>
        <p:nvSpPr>
          <p:cNvPr id="28689" name="Rectangle 17"/>
          <p:cNvSpPr>
            <a:spLocks noChangeArrowheads="1"/>
          </p:cNvSpPr>
          <p:nvPr/>
        </p:nvSpPr>
        <p:spPr bwMode="auto">
          <a:xfrm>
            <a:off x="4546600" y="6346825"/>
            <a:ext cx="3600450" cy="539750"/>
          </a:xfrm>
          <a:prstGeom prst="rect">
            <a:avLst/>
          </a:prstGeom>
          <a:gradFill rotWithShape="1">
            <a:gsLst>
              <a:gs pos="0">
                <a:srgbClr val="FF3399">
                  <a:alpha val="41000"/>
                </a:srgbClr>
              </a:gs>
              <a:gs pos="25000">
                <a:srgbClr val="FF6633">
                  <a:alpha val="40750"/>
                </a:srgbClr>
              </a:gs>
              <a:gs pos="50000">
                <a:srgbClr val="FFFF00">
                  <a:alpha val="40500"/>
                </a:srgbClr>
              </a:gs>
              <a:gs pos="75000">
                <a:srgbClr val="01A78F">
                  <a:alpha val="40250"/>
                </a:srgbClr>
              </a:gs>
              <a:gs pos="100000">
                <a:srgbClr val="3366FF">
                  <a:alpha val="39999"/>
                </a:srgbClr>
              </a:gs>
            </a:gsLst>
            <a:lin ang="0" scaled="1"/>
          </a:gradFill>
          <a:ln w="9525">
            <a:noFill/>
            <a:miter lim="800000"/>
            <a:headEnd/>
            <a:tailEnd/>
          </a:ln>
          <a:effectLst/>
        </p:spPr>
        <p:txBody>
          <a:bodyPr wrap="none" anchor="ctr"/>
          <a:lstStyle/>
          <a:p>
            <a:pPr>
              <a:defRPr/>
            </a:pPr>
            <a:endParaRPr lang="zh-TW" altLang="en-US" sz="1800">
              <a:ea typeface="新細明體" charset="-120"/>
            </a:endParaRPr>
          </a:p>
        </p:txBody>
      </p:sp>
    </p:spTree>
  </p:cSld>
  <p:clrMap bg1="lt1" tx1="dk1" bg2="lt2" tx2="dk2" accent1="accent1" accent2="accent2" accent3="accent3" accent4="accent4" accent5="accent5" accent6="accent6" hlink="hlink" folHlink="folHlink"/>
  <p:sldLayoutIdLst>
    <p:sldLayoutId id="2147486923" r:id="rId1"/>
    <p:sldLayoutId id="2147486924" r:id="rId2"/>
    <p:sldLayoutId id="2147486925" r:id="rId3"/>
    <p:sldLayoutId id="2147486926" r:id="rId4"/>
    <p:sldLayoutId id="2147486927" r:id="rId5"/>
    <p:sldLayoutId id="2147486928" r:id="rId6"/>
    <p:sldLayoutId id="2147486929" r:id="rId7"/>
    <p:sldLayoutId id="2147486930" r:id="rId8"/>
    <p:sldLayoutId id="2147486931" r:id="rId9"/>
    <p:sldLayoutId id="2147486932" r:id="rId10"/>
    <p:sldLayoutId id="2147486933" r:id="rId11"/>
  </p:sldLayoutIdLst>
  <p:hf hdr="0" ftr="0" dt="0"/>
  <p:txStyles>
    <p:titleStyle>
      <a:lvl1pPr algn="l" rtl="0" eaLnBrk="0" fontAlgn="base" hangingPunct="0">
        <a:spcBef>
          <a:spcPct val="0"/>
        </a:spcBef>
        <a:spcAft>
          <a:spcPct val="0"/>
        </a:spcAft>
        <a:defRPr kumimoji="1" sz="2600" b="1">
          <a:solidFill>
            <a:srgbClr val="CC3300"/>
          </a:solidFill>
          <a:latin typeface="+mj-lt"/>
          <a:ea typeface="+mj-ea"/>
          <a:cs typeface="+mj-cs"/>
        </a:defRPr>
      </a:lvl1pPr>
      <a:lvl2pPr algn="l" rtl="0" eaLnBrk="0" fontAlgn="base" hangingPunct="0">
        <a:spcBef>
          <a:spcPct val="0"/>
        </a:spcBef>
        <a:spcAft>
          <a:spcPct val="0"/>
        </a:spcAft>
        <a:defRPr kumimoji="1" sz="2600" b="1">
          <a:solidFill>
            <a:srgbClr val="CC3300"/>
          </a:solidFill>
          <a:latin typeface="Trebuchet MS" pitchFamily="34" charset="0"/>
          <a:ea typeface="新細明體" pitchFamily="18" charset="-120"/>
        </a:defRPr>
      </a:lvl2pPr>
      <a:lvl3pPr algn="l" rtl="0" eaLnBrk="0" fontAlgn="base" hangingPunct="0">
        <a:spcBef>
          <a:spcPct val="0"/>
        </a:spcBef>
        <a:spcAft>
          <a:spcPct val="0"/>
        </a:spcAft>
        <a:defRPr kumimoji="1" sz="2600" b="1">
          <a:solidFill>
            <a:srgbClr val="CC3300"/>
          </a:solidFill>
          <a:latin typeface="Trebuchet MS" pitchFamily="34" charset="0"/>
          <a:ea typeface="新細明體" pitchFamily="18" charset="-120"/>
        </a:defRPr>
      </a:lvl3pPr>
      <a:lvl4pPr algn="l" rtl="0" eaLnBrk="0" fontAlgn="base" hangingPunct="0">
        <a:spcBef>
          <a:spcPct val="0"/>
        </a:spcBef>
        <a:spcAft>
          <a:spcPct val="0"/>
        </a:spcAft>
        <a:defRPr kumimoji="1" sz="2600" b="1">
          <a:solidFill>
            <a:srgbClr val="CC3300"/>
          </a:solidFill>
          <a:latin typeface="Trebuchet MS" pitchFamily="34" charset="0"/>
          <a:ea typeface="新細明體" pitchFamily="18" charset="-120"/>
        </a:defRPr>
      </a:lvl4pPr>
      <a:lvl5pPr algn="l" rtl="0" eaLnBrk="0" fontAlgn="base" hangingPunct="0">
        <a:spcBef>
          <a:spcPct val="0"/>
        </a:spcBef>
        <a:spcAft>
          <a:spcPct val="0"/>
        </a:spcAft>
        <a:defRPr kumimoji="1" sz="2600" b="1">
          <a:solidFill>
            <a:srgbClr val="CC3300"/>
          </a:solidFill>
          <a:latin typeface="Trebuchet MS" pitchFamily="34" charset="0"/>
          <a:ea typeface="新細明體" pitchFamily="18" charset="-120"/>
        </a:defRPr>
      </a:lvl5pPr>
      <a:lvl6pPr marL="457200" algn="l" rtl="0" fontAlgn="base">
        <a:spcBef>
          <a:spcPct val="0"/>
        </a:spcBef>
        <a:spcAft>
          <a:spcPct val="0"/>
        </a:spcAft>
        <a:defRPr kumimoji="1" sz="2600" b="1">
          <a:solidFill>
            <a:srgbClr val="CC3300"/>
          </a:solidFill>
          <a:latin typeface="Trebuchet MS" pitchFamily="34" charset="0"/>
          <a:ea typeface="新細明體" pitchFamily="18" charset="-120"/>
        </a:defRPr>
      </a:lvl6pPr>
      <a:lvl7pPr marL="914400" algn="l" rtl="0" fontAlgn="base">
        <a:spcBef>
          <a:spcPct val="0"/>
        </a:spcBef>
        <a:spcAft>
          <a:spcPct val="0"/>
        </a:spcAft>
        <a:defRPr kumimoji="1" sz="2600" b="1">
          <a:solidFill>
            <a:srgbClr val="CC3300"/>
          </a:solidFill>
          <a:latin typeface="Trebuchet MS" pitchFamily="34" charset="0"/>
          <a:ea typeface="新細明體" pitchFamily="18" charset="-120"/>
        </a:defRPr>
      </a:lvl7pPr>
      <a:lvl8pPr marL="1371600" algn="l" rtl="0" fontAlgn="base">
        <a:spcBef>
          <a:spcPct val="0"/>
        </a:spcBef>
        <a:spcAft>
          <a:spcPct val="0"/>
        </a:spcAft>
        <a:defRPr kumimoji="1" sz="2600" b="1">
          <a:solidFill>
            <a:srgbClr val="CC3300"/>
          </a:solidFill>
          <a:latin typeface="Trebuchet MS" pitchFamily="34" charset="0"/>
          <a:ea typeface="新細明體" pitchFamily="18" charset="-120"/>
        </a:defRPr>
      </a:lvl8pPr>
      <a:lvl9pPr marL="1828800" algn="l" rtl="0" fontAlgn="base">
        <a:spcBef>
          <a:spcPct val="0"/>
        </a:spcBef>
        <a:spcAft>
          <a:spcPct val="0"/>
        </a:spcAft>
        <a:defRPr kumimoji="1" sz="2600" b="1">
          <a:solidFill>
            <a:srgbClr val="CC3300"/>
          </a:solidFill>
          <a:latin typeface="Trebuchet MS"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24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kumimoji="1" sz="2200" b="1">
          <a:solidFill>
            <a:srgbClr val="009900"/>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2.emf"/><Relationship Id="rId5" Type="http://schemas.openxmlformats.org/officeDocument/2006/relationships/oleObject" Target="../embeddings/oleObject3.bin"/><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6.wmf"/><Relationship Id="rId5" Type="http://schemas.openxmlformats.org/officeDocument/2006/relationships/oleObject" Target="../embeddings/oleObject5.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45.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47.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0.wmf"/><Relationship Id="rId5" Type="http://schemas.openxmlformats.org/officeDocument/2006/relationships/oleObject" Target="../embeddings/oleObject11.bin"/><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2.wmf"/><Relationship Id="rId5" Type="http://schemas.openxmlformats.org/officeDocument/2006/relationships/oleObject" Target="../embeddings/oleObject13.bin"/><Relationship Id="rId4" Type="http://schemas.openxmlformats.org/officeDocument/2006/relationships/image" Target="../media/image5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C:\Users\Dylan\Desktop\圖片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8915" name="Rectangle 5"/>
          <p:cNvSpPr>
            <a:spLocks noChangeArrowheads="1"/>
          </p:cNvSpPr>
          <p:nvPr/>
        </p:nvSpPr>
        <p:spPr bwMode="auto">
          <a:xfrm>
            <a:off x="755650" y="4941888"/>
            <a:ext cx="8072438" cy="1223962"/>
          </a:xfrm>
          <a:prstGeom prst="rect">
            <a:avLst/>
          </a:prstGeom>
          <a:noFill/>
          <a:ln w="9525">
            <a:noFill/>
            <a:miter lim="800000"/>
            <a:headEnd/>
            <a:tailEnd/>
          </a:ln>
        </p:spPr>
        <p:txBody>
          <a:bodyPr/>
          <a:lstStyle/>
          <a:p>
            <a:pPr marL="342900" indent="-342900" algn="ctr">
              <a:spcBef>
                <a:spcPct val="20000"/>
              </a:spcBef>
            </a:pPr>
            <a:r>
              <a:rPr lang="en-US" altLang="zh-TW" sz="3200" dirty="0">
                <a:solidFill>
                  <a:schemeClr val="bg1"/>
                </a:solidFill>
              </a:rPr>
              <a:t>Speaker</a:t>
            </a:r>
            <a:r>
              <a:rPr lang="en-US" altLang="zh-TW" sz="3200" dirty="0" smtClean="0">
                <a:solidFill>
                  <a:schemeClr val="bg1"/>
                </a:solidFill>
              </a:rPr>
              <a:t>: Prof. Jin-Wei Shi</a:t>
            </a:r>
            <a:endParaRPr lang="zh-TW" altLang="en-US" sz="3200" dirty="0">
              <a:solidFill>
                <a:schemeClr val="bg1"/>
              </a:solidFill>
            </a:endParaRPr>
          </a:p>
        </p:txBody>
      </p:sp>
      <p:sp>
        <p:nvSpPr>
          <p:cNvPr id="38916" name="Text Box 6"/>
          <p:cNvSpPr txBox="1">
            <a:spLocks noChangeArrowheads="1"/>
          </p:cNvSpPr>
          <p:nvPr/>
        </p:nvSpPr>
        <p:spPr bwMode="auto">
          <a:xfrm>
            <a:off x="612775" y="207963"/>
            <a:ext cx="7920038" cy="1200329"/>
          </a:xfrm>
          <a:prstGeom prst="rect">
            <a:avLst/>
          </a:prstGeom>
          <a:noFill/>
          <a:ln w="9525">
            <a:noFill/>
            <a:miter lim="800000"/>
            <a:headEnd/>
            <a:tailEnd/>
          </a:ln>
        </p:spPr>
        <p:txBody>
          <a:bodyPr>
            <a:spAutoFit/>
          </a:bodyPr>
          <a:lstStyle/>
          <a:p>
            <a:pPr algn="ctr">
              <a:spcBef>
                <a:spcPct val="50000"/>
              </a:spcBef>
            </a:pPr>
            <a:r>
              <a:rPr lang="en-US" altLang="zh-TW" sz="3600" dirty="0" err="1">
                <a:solidFill>
                  <a:schemeClr val="bg1"/>
                </a:solidFill>
              </a:rPr>
              <a:t>GaN</a:t>
            </a:r>
            <a:r>
              <a:rPr lang="en-US" altLang="zh-TW" sz="3600" dirty="0">
                <a:solidFill>
                  <a:schemeClr val="bg1"/>
                </a:solidFill>
              </a:rPr>
              <a:t> Based Cyan Light-Emitting Diodes with GHz Bandwidth </a:t>
            </a:r>
            <a:endParaRPr lang="en-US" altLang="zh-TW" sz="3600" b="1" dirty="0">
              <a:solidFill>
                <a:schemeClr val="bg1"/>
              </a:solidFill>
              <a:latin typeface="Times New Roman" pitchFamily="18" charset="0"/>
            </a:endParaRPr>
          </a:p>
        </p:txBody>
      </p:sp>
      <p:sp>
        <p:nvSpPr>
          <p:cNvPr id="38917" name="投影片編號版面配置區 5"/>
          <p:cNvSpPr>
            <a:spLocks noGrp="1"/>
          </p:cNvSpPr>
          <p:nvPr>
            <p:ph type="sldNum" sz="quarter" idx="12"/>
          </p:nvPr>
        </p:nvSpPr>
        <p:spPr>
          <a:noFill/>
        </p:spPr>
        <p:txBody>
          <a:bodyPr/>
          <a:lstStyle/>
          <a:p>
            <a:fld id="{A4034233-1BAB-4C0C-9F0B-CF82BDFE03DB}" type="slidenum">
              <a:rPr lang="en-US" altLang="zh-TW" smtClean="0"/>
              <a:pPr/>
              <a:t>1</a:t>
            </a:fld>
            <a:endParaRPr lang="en-US" altLang="zh-TW"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2FE4E87-9DD3-485B-A942-DBD80CA1E15E}" type="slidenum">
              <a:rPr lang="en-US" altLang="zh-TW" smtClean="0"/>
              <a:pPr>
                <a:defRPr/>
              </a:pPr>
              <a:t>10</a:t>
            </a:fld>
            <a:endParaRPr lang="en-US" altLang="zh-TW" dirty="0"/>
          </a:p>
        </p:txBody>
      </p:sp>
      <p:sp>
        <p:nvSpPr>
          <p:cNvPr id="6" name="文字方塊 5"/>
          <p:cNvSpPr txBox="1"/>
          <p:nvPr/>
        </p:nvSpPr>
        <p:spPr>
          <a:xfrm>
            <a:off x="613288" y="378400"/>
            <a:ext cx="7560840" cy="954107"/>
          </a:xfrm>
          <a:prstGeom prst="rect">
            <a:avLst/>
          </a:prstGeom>
          <a:noFill/>
        </p:spPr>
        <p:txBody>
          <a:bodyPr wrap="square" rtlCol="0">
            <a:spAutoFit/>
          </a:bodyPr>
          <a:lstStyle/>
          <a:p>
            <a:r>
              <a:rPr lang="en-US" altLang="zh-TW" b="1" u="sng" dirty="0" smtClean="0">
                <a:solidFill>
                  <a:srgbClr val="FF0000"/>
                </a:solidFill>
              </a:rPr>
              <a:t>Another reason for POF based network:  Light EV car…</a:t>
            </a:r>
            <a:endParaRPr lang="zh-TW" altLang="en-US" b="1" u="sng" dirty="0">
              <a:solidFill>
                <a:srgbClr val="FF0000"/>
              </a:solidFill>
            </a:endParaRPr>
          </a:p>
        </p:txBody>
      </p:sp>
      <p:sp>
        <p:nvSpPr>
          <p:cNvPr id="7" name="文字方塊 6"/>
          <p:cNvSpPr txBox="1"/>
          <p:nvPr/>
        </p:nvSpPr>
        <p:spPr>
          <a:xfrm>
            <a:off x="647079" y="5661248"/>
            <a:ext cx="8281267" cy="830997"/>
          </a:xfrm>
          <a:prstGeom prst="rect">
            <a:avLst/>
          </a:prstGeom>
          <a:noFill/>
        </p:spPr>
        <p:txBody>
          <a:bodyPr wrap="square" rtlCol="0">
            <a:spAutoFit/>
          </a:bodyPr>
          <a:lstStyle/>
          <a:p>
            <a:r>
              <a:rPr lang="en-US" altLang="zh-TW" sz="2400" b="1" u="sng" dirty="0" smtClean="0">
                <a:solidFill>
                  <a:srgbClr val="00B050"/>
                </a:solidFill>
              </a:rPr>
              <a:t>You need a fiber based network instead of </a:t>
            </a:r>
          </a:p>
          <a:p>
            <a:r>
              <a:rPr lang="en-US" altLang="zh-TW" sz="2400" b="1" u="sng" dirty="0" smtClean="0">
                <a:solidFill>
                  <a:srgbClr val="00B050"/>
                </a:solidFill>
              </a:rPr>
              <a:t>bulky coaxial cable for your EV car !! </a:t>
            </a:r>
            <a:endParaRPr lang="zh-TW" altLang="en-US" sz="2400" b="1" u="sng" dirty="0">
              <a:solidFill>
                <a:srgbClr val="00B050"/>
              </a:solidFill>
            </a:endParaRPr>
          </a:p>
        </p:txBody>
      </p:sp>
      <p:grpSp>
        <p:nvGrpSpPr>
          <p:cNvPr id="12" name="群組 11"/>
          <p:cNvGrpSpPr/>
          <p:nvPr/>
        </p:nvGrpSpPr>
        <p:grpSpPr>
          <a:xfrm>
            <a:off x="1043608" y="1262437"/>
            <a:ext cx="6948746" cy="4198017"/>
            <a:chOff x="971600" y="1495611"/>
            <a:chExt cx="6948746" cy="4198017"/>
          </a:xfrm>
        </p:grpSpPr>
        <p:grpSp>
          <p:nvGrpSpPr>
            <p:cNvPr id="8" name="群組 7"/>
            <p:cNvGrpSpPr/>
            <p:nvPr/>
          </p:nvGrpSpPr>
          <p:grpSpPr>
            <a:xfrm>
              <a:off x="971600" y="2089238"/>
              <a:ext cx="6491844" cy="3604390"/>
              <a:chOff x="-2112175" y="3663028"/>
              <a:chExt cx="5180171" cy="2744306"/>
            </a:xfrm>
          </p:grpSpPr>
          <p:pic>
            <p:nvPicPr>
              <p:cNvPr id="9" name="Picture 1"/>
              <p:cNvPicPr>
                <a:picLocks noChangeAspect="1" noChangeArrowheads="1"/>
              </p:cNvPicPr>
              <p:nvPr/>
            </p:nvPicPr>
            <p:blipFill>
              <a:blip r:embed="rId2" cstate="print"/>
              <a:srcRect/>
              <a:stretch>
                <a:fillRect/>
              </a:stretch>
            </p:blipFill>
            <p:spPr bwMode="auto">
              <a:xfrm>
                <a:off x="-2112175" y="3859049"/>
                <a:ext cx="2952328" cy="2520280"/>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1039419" y="3663028"/>
                <a:ext cx="2028577" cy="2744306"/>
              </a:xfrm>
              <a:prstGeom prst="rect">
                <a:avLst/>
              </a:prstGeom>
              <a:noFill/>
              <a:ln w="9525">
                <a:noFill/>
                <a:miter lim="800000"/>
                <a:headEnd/>
                <a:tailEnd/>
              </a:ln>
            </p:spPr>
          </p:pic>
        </p:grpSp>
        <p:sp>
          <p:nvSpPr>
            <p:cNvPr id="11" name="文字方塊 10"/>
            <p:cNvSpPr txBox="1"/>
            <p:nvPr/>
          </p:nvSpPr>
          <p:spPr>
            <a:xfrm>
              <a:off x="971600" y="1495611"/>
              <a:ext cx="6948746" cy="523220"/>
            </a:xfrm>
            <a:prstGeom prst="rect">
              <a:avLst/>
            </a:prstGeom>
            <a:noFill/>
          </p:spPr>
          <p:txBody>
            <a:bodyPr wrap="square" rtlCol="0">
              <a:spAutoFit/>
            </a:bodyPr>
            <a:lstStyle/>
            <a:p>
              <a:r>
                <a:rPr lang="en-US" altLang="zh-TW" b="1" i="1" u="sng" dirty="0" smtClean="0">
                  <a:solidFill>
                    <a:srgbClr val="00B050"/>
                  </a:solidFill>
                </a:rPr>
                <a:t>Coaxial cable vs. fiber !! (in data center)</a:t>
              </a:r>
              <a:endParaRPr lang="zh-TW" altLang="en-US" b="1" i="1" u="sng" dirty="0">
                <a:solidFill>
                  <a:srgbClr val="00B050"/>
                </a:solidFill>
              </a:endParaRPr>
            </a:p>
          </p:txBody>
        </p:sp>
      </p:grpSp>
      <p:sp>
        <p:nvSpPr>
          <p:cNvPr id="14" name="文字方塊 13"/>
          <p:cNvSpPr txBox="1"/>
          <p:nvPr/>
        </p:nvSpPr>
        <p:spPr>
          <a:xfrm>
            <a:off x="467544" y="2235324"/>
            <a:ext cx="1152128" cy="523220"/>
          </a:xfrm>
          <a:prstGeom prst="rect">
            <a:avLst/>
          </a:prstGeom>
          <a:noFill/>
        </p:spPr>
        <p:txBody>
          <a:bodyPr wrap="square" rtlCol="0">
            <a:spAutoFit/>
          </a:bodyPr>
          <a:lstStyle/>
          <a:p>
            <a:endParaRPr lang="zh-TW" altLang="en-US" dirty="0"/>
          </a:p>
        </p:txBody>
      </p:sp>
      <p:grpSp>
        <p:nvGrpSpPr>
          <p:cNvPr id="16" name="群組 15"/>
          <p:cNvGrpSpPr/>
          <p:nvPr/>
        </p:nvGrpSpPr>
        <p:grpSpPr>
          <a:xfrm>
            <a:off x="225421" y="1779430"/>
            <a:ext cx="9036149" cy="3263853"/>
            <a:chOff x="149449" y="2004898"/>
            <a:chExt cx="9036149" cy="3263853"/>
          </a:xfrm>
        </p:grpSpPr>
        <p:grpSp>
          <p:nvGrpSpPr>
            <p:cNvPr id="13" name="群組 12"/>
            <p:cNvGrpSpPr/>
            <p:nvPr/>
          </p:nvGrpSpPr>
          <p:grpSpPr>
            <a:xfrm>
              <a:off x="149449" y="2004898"/>
              <a:ext cx="9036149" cy="3263853"/>
              <a:chOff x="0" y="1700808"/>
              <a:chExt cx="9036149" cy="3263853"/>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0808"/>
                <a:ext cx="5688632" cy="3263853"/>
              </a:xfrm>
              <a:prstGeom prst="rect">
                <a:avLst/>
              </a:prstGeom>
            </p:spPr>
          </p:pic>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3701" y="1931234"/>
                <a:ext cx="4032448" cy="3024336"/>
              </a:xfrm>
              <a:prstGeom prst="rect">
                <a:avLst/>
              </a:prstGeom>
            </p:spPr>
          </p:pic>
        </p:grpSp>
        <p:sp>
          <p:nvSpPr>
            <p:cNvPr id="15" name="文字方塊 14"/>
            <p:cNvSpPr txBox="1"/>
            <p:nvPr/>
          </p:nvSpPr>
          <p:spPr>
            <a:xfrm>
              <a:off x="432859" y="2004898"/>
              <a:ext cx="5040560" cy="523220"/>
            </a:xfrm>
            <a:prstGeom prst="rect">
              <a:avLst/>
            </a:prstGeom>
            <a:noFill/>
          </p:spPr>
          <p:txBody>
            <a:bodyPr wrap="square" rtlCol="0">
              <a:spAutoFit/>
            </a:bodyPr>
            <a:lstStyle/>
            <a:p>
              <a:r>
                <a:rPr lang="en-US" altLang="zh-TW" dirty="0" smtClean="0"/>
                <a:t>This is necessary for EV car…. </a:t>
              </a:r>
              <a:endParaRPr lang="zh-TW" altLang="en-US" dirty="0"/>
            </a:p>
          </p:txBody>
        </p:sp>
      </p:grpSp>
    </p:spTree>
    <p:extLst>
      <p:ext uri="{BB962C8B-B14F-4D97-AF65-F5344CB8AC3E}">
        <p14:creationId xmlns:p14="http://schemas.microsoft.com/office/powerpoint/2010/main" val="42669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nodeType="clickEffect">
                                  <p:stCondLst>
                                    <p:cond delay="0"/>
                                  </p:stCondLst>
                                  <p:childTnLst>
                                    <p:animEffect transition="out" filter="wheel(1)">
                                      <p:cBhvr>
                                        <p:cTn id="10" dur="2000"/>
                                        <p:tgtEl>
                                          <p:spTgt spid="16"/>
                                        </p:tgtEl>
                                      </p:cBhvr>
                                    </p:animEffect>
                                    <p:set>
                                      <p:cBhvr>
                                        <p:cTn id="11" dur="1" fill="hold">
                                          <p:stCondLst>
                                            <p:cond delay="19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0" y="0"/>
            <a:ext cx="9144000" cy="191683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rgbClr val="FF6600"/>
                </a:solidFill>
                <a:latin typeface="Times New Roman" pitchFamily="18" charset="0"/>
              </a:rPr>
              <a:t>What wavelength you prefer for PMMA POF ? </a:t>
            </a:r>
            <a:r>
              <a:rPr lang="en-US" altLang="zh-TW" b="0" dirty="0" smtClean="0">
                <a:solidFill>
                  <a:srgbClr val="FF6600"/>
                </a:solidFill>
                <a:latin typeface="Times New Roman" pitchFamily="18" charset="0"/>
              </a:rPr>
              <a:t/>
            </a:r>
            <a:br>
              <a:rPr lang="en-US" altLang="zh-TW" b="0" dirty="0" smtClean="0">
                <a:solidFill>
                  <a:srgbClr val="FF6600"/>
                </a:solidFill>
                <a:latin typeface="Times New Roman" pitchFamily="18" charset="0"/>
              </a:rPr>
            </a:br>
            <a:r>
              <a:rPr lang="en-US" altLang="zh-TW" b="0" dirty="0" smtClean="0">
                <a:solidFill>
                  <a:srgbClr val="FF6600"/>
                </a:solidFill>
                <a:latin typeface="Times New Roman" pitchFamily="18" charset="0"/>
              </a:rPr>
              <a:t>(methyl </a:t>
            </a:r>
            <a:r>
              <a:rPr lang="en-US" altLang="zh-TW" b="0" dirty="0" err="1" smtClean="0">
                <a:solidFill>
                  <a:srgbClr val="FF6600"/>
                </a:solidFill>
                <a:latin typeface="Times New Roman" pitchFamily="18" charset="0"/>
              </a:rPr>
              <a:t>methacrylate</a:t>
            </a:r>
            <a:r>
              <a:rPr lang="en-US" altLang="zh-TW" b="0" dirty="0" smtClean="0">
                <a:solidFill>
                  <a:srgbClr val="FF6600"/>
                </a:solidFill>
                <a:latin typeface="Times New Roman" pitchFamily="18" charset="0"/>
              </a:rPr>
              <a:t>) </a:t>
            </a:r>
            <a:r>
              <a:rPr lang="en-US" altLang="zh-TW" dirty="0" smtClean="0">
                <a:solidFill>
                  <a:srgbClr val="FF6600"/>
                </a:solidFill>
                <a:latin typeface="Times New Roman" pitchFamily="18" charset="0"/>
              </a:rPr>
              <a:t>POF</a:t>
            </a:r>
          </a:p>
        </p:txBody>
      </p:sp>
      <p:grpSp>
        <p:nvGrpSpPr>
          <p:cNvPr id="49155" name="Group 4"/>
          <p:cNvGrpSpPr>
            <a:grpSpLocks/>
          </p:cNvGrpSpPr>
          <p:nvPr/>
        </p:nvGrpSpPr>
        <p:grpSpPr bwMode="auto">
          <a:xfrm>
            <a:off x="1763713" y="1700213"/>
            <a:ext cx="4968875" cy="3816350"/>
            <a:chOff x="1111" y="1117"/>
            <a:chExt cx="3447" cy="2485"/>
          </a:xfrm>
        </p:grpSpPr>
        <p:pic>
          <p:nvPicPr>
            <p:cNvPr id="49175" name="Picture 5"/>
            <p:cNvPicPr>
              <a:picLocks noChangeAspect="1" noChangeArrowheads="1"/>
            </p:cNvPicPr>
            <p:nvPr/>
          </p:nvPicPr>
          <p:blipFill>
            <a:blip r:embed="rId4" cstate="print"/>
            <a:srcRect/>
            <a:stretch>
              <a:fillRect/>
            </a:stretch>
          </p:blipFill>
          <p:spPr bwMode="auto">
            <a:xfrm>
              <a:off x="1111" y="1117"/>
              <a:ext cx="3447" cy="2485"/>
            </a:xfrm>
            <a:prstGeom prst="rect">
              <a:avLst/>
            </a:prstGeom>
            <a:noFill/>
            <a:ln w="9525" algn="ctr">
              <a:noFill/>
              <a:miter lim="800000"/>
              <a:headEnd/>
              <a:tailEnd/>
            </a:ln>
          </p:spPr>
        </p:pic>
        <p:sp>
          <p:nvSpPr>
            <p:cNvPr id="49176" name="Rectangle 6"/>
            <p:cNvSpPr>
              <a:spLocks noChangeArrowheads="1"/>
            </p:cNvSpPr>
            <p:nvPr/>
          </p:nvSpPr>
          <p:spPr bwMode="auto">
            <a:xfrm>
              <a:off x="1111" y="1162"/>
              <a:ext cx="272" cy="273"/>
            </a:xfrm>
            <a:prstGeom prst="rect">
              <a:avLst/>
            </a:prstGeom>
            <a:solidFill>
              <a:schemeClr val="bg1"/>
            </a:solidFill>
            <a:ln w="9525" algn="ctr">
              <a:noFill/>
              <a:miter lim="800000"/>
              <a:headEnd/>
              <a:tailEnd/>
            </a:ln>
          </p:spPr>
          <p:txBody>
            <a:bodyPr wrap="none" anchor="ctr"/>
            <a:lstStyle/>
            <a:p>
              <a:endParaRPr lang="zh-TW" altLang="en-US"/>
            </a:p>
          </p:txBody>
        </p:sp>
      </p:grpSp>
      <p:sp>
        <p:nvSpPr>
          <p:cNvPr id="49156" name="Rectangle 7"/>
          <p:cNvSpPr>
            <a:spLocks noChangeArrowheads="1"/>
          </p:cNvSpPr>
          <p:nvPr/>
        </p:nvSpPr>
        <p:spPr bwMode="auto">
          <a:xfrm>
            <a:off x="5868988" y="2276475"/>
            <a:ext cx="71437" cy="2736850"/>
          </a:xfrm>
          <a:prstGeom prst="rect">
            <a:avLst/>
          </a:prstGeom>
          <a:solidFill>
            <a:srgbClr val="FF6600">
              <a:alpha val="39999"/>
            </a:srgbClr>
          </a:solidFill>
          <a:ln w="38100" cap="rnd" algn="ctr">
            <a:solidFill>
              <a:srgbClr val="003366"/>
            </a:solidFill>
            <a:prstDash val="sysDot"/>
            <a:miter lim="800000"/>
            <a:headEnd/>
            <a:tailEnd/>
          </a:ln>
        </p:spPr>
        <p:txBody>
          <a:bodyPr wrap="none" anchor="ctr"/>
          <a:lstStyle/>
          <a:p>
            <a:endParaRPr lang="zh-TW" altLang="en-US"/>
          </a:p>
        </p:txBody>
      </p:sp>
      <p:sp>
        <p:nvSpPr>
          <p:cNvPr id="49157" name="Rectangle 8"/>
          <p:cNvSpPr>
            <a:spLocks noChangeArrowheads="1"/>
          </p:cNvSpPr>
          <p:nvPr/>
        </p:nvSpPr>
        <p:spPr bwMode="auto">
          <a:xfrm>
            <a:off x="4572000" y="2276475"/>
            <a:ext cx="288925" cy="2736850"/>
          </a:xfrm>
          <a:prstGeom prst="rect">
            <a:avLst/>
          </a:prstGeom>
          <a:solidFill>
            <a:srgbClr val="339966">
              <a:alpha val="39999"/>
            </a:srgbClr>
          </a:solidFill>
          <a:ln w="38100" cap="rnd" algn="ctr">
            <a:solidFill>
              <a:srgbClr val="003366"/>
            </a:solidFill>
            <a:prstDash val="sysDot"/>
            <a:miter lim="800000"/>
            <a:headEnd/>
            <a:tailEnd/>
          </a:ln>
        </p:spPr>
        <p:txBody>
          <a:bodyPr wrap="none" anchor="ctr"/>
          <a:lstStyle/>
          <a:p>
            <a:endParaRPr lang="zh-TW" altLang="en-US"/>
          </a:p>
        </p:txBody>
      </p:sp>
      <p:sp>
        <p:nvSpPr>
          <p:cNvPr id="49158" name="Rectangle 9"/>
          <p:cNvSpPr>
            <a:spLocks noChangeArrowheads="1"/>
          </p:cNvSpPr>
          <p:nvPr/>
        </p:nvSpPr>
        <p:spPr bwMode="auto">
          <a:xfrm>
            <a:off x="3924300" y="2276475"/>
            <a:ext cx="287338" cy="2736850"/>
          </a:xfrm>
          <a:prstGeom prst="rect">
            <a:avLst/>
          </a:prstGeom>
          <a:solidFill>
            <a:srgbClr val="33CCCC">
              <a:alpha val="39999"/>
            </a:srgbClr>
          </a:solidFill>
          <a:ln w="38100" cap="rnd" algn="ctr">
            <a:solidFill>
              <a:srgbClr val="003366"/>
            </a:solidFill>
            <a:prstDash val="sysDot"/>
            <a:miter lim="800000"/>
            <a:headEnd/>
            <a:tailEnd/>
          </a:ln>
        </p:spPr>
        <p:txBody>
          <a:bodyPr wrap="none" anchor="ctr"/>
          <a:lstStyle/>
          <a:p>
            <a:endParaRPr lang="zh-TW" altLang="en-US"/>
          </a:p>
        </p:txBody>
      </p:sp>
      <p:sp>
        <p:nvSpPr>
          <p:cNvPr id="49159" name="Rectangle 10"/>
          <p:cNvSpPr>
            <a:spLocks noChangeArrowheads="1"/>
          </p:cNvSpPr>
          <p:nvPr/>
        </p:nvSpPr>
        <p:spPr bwMode="auto">
          <a:xfrm>
            <a:off x="5148263" y="5300663"/>
            <a:ext cx="3441700" cy="404812"/>
          </a:xfrm>
          <a:prstGeom prst="rect">
            <a:avLst/>
          </a:prstGeom>
          <a:gradFill rotWithShape="1">
            <a:gsLst>
              <a:gs pos="0">
                <a:schemeClr val="accent1"/>
              </a:gs>
              <a:gs pos="100000">
                <a:schemeClr val="folHlink"/>
              </a:gs>
            </a:gsLst>
            <a:lin ang="0" scaled="1"/>
          </a:gradFill>
          <a:ln w="38100" algn="ctr">
            <a:solidFill>
              <a:srgbClr val="CCFFCC"/>
            </a:solidFill>
            <a:miter lim="800000"/>
            <a:headEnd/>
            <a:tailEnd/>
          </a:ln>
        </p:spPr>
        <p:txBody>
          <a:bodyPr wrap="none">
            <a:spAutoFit/>
          </a:bodyPr>
          <a:lstStyle/>
          <a:p>
            <a:pPr algn="ctr"/>
            <a:r>
              <a:rPr lang="en-US" altLang="zh-TW" sz="1800" b="1"/>
              <a:t>90 dB/km@520nm and 570nm</a:t>
            </a:r>
          </a:p>
        </p:txBody>
      </p:sp>
      <p:sp>
        <p:nvSpPr>
          <p:cNvPr id="49160" name="Rectangle 11"/>
          <p:cNvSpPr>
            <a:spLocks noChangeArrowheads="1"/>
          </p:cNvSpPr>
          <p:nvPr/>
        </p:nvSpPr>
        <p:spPr bwMode="auto">
          <a:xfrm>
            <a:off x="6443663" y="4508500"/>
            <a:ext cx="2311400" cy="404813"/>
          </a:xfrm>
          <a:prstGeom prst="rect">
            <a:avLst/>
          </a:prstGeom>
          <a:gradFill rotWithShape="1">
            <a:gsLst>
              <a:gs pos="0">
                <a:srgbClr val="FF6600"/>
              </a:gs>
              <a:gs pos="100000">
                <a:srgbClr val="FF0000"/>
              </a:gs>
            </a:gsLst>
            <a:lin ang="0" scaled="1"/>
          </a:gradFill>
          <a:ln w="38100" algn="ctr">
            <a:solidFill>
              <a:srgbClr val="FF99CC"/>
            </a:solidFill>
            <a:miter lim="800000"/>
            <a:headEnd/>
            <a:tailEnd/>
          </a:ln>
        </p:spPr>
        <p:txBody>
          <a:bodyPr wrap="none">
            <a:spAutoFit/>
          </a:bodyPr>
          <a:lstStyle/>
          <a:p>
            <a:pPr algn="ctr"/>
            <a:r>
              <a:rPr lang="en-US" altLang="zh-TW" sz="1800" b="1"/>
              <a:t>125 dB/km@650nm</a:t>
            </a:r>
          </a:p>
        </p:txBody>
      </p:sp>
      <p:sp>
        <p:nvSpPr>
          <p:cNvPr id="49161" name="Line 12"/>
          <p:cNvSpPr>
            <a:spLocks noChangeShapeType="1"/>
          </p:cNvSpPr>
          <p:nvPr/>
        </p:nvSpPr>
        <p:spPr bwMode="auto">
          <a:xfrm flipH="1">
            <a:off x="5940425" y="4724400"/>
            <a:ext cx="503238" cy="0"/>
          </a:xfrm>
          <a:prstGeom prst="line">
            <a:avLst/>
          </a:prstGeom>
          <a:noFill/>
          <a:ln w="38100">
            <a:solidFill>
              <a:srgbClr val="FF3300"/>
            </a:solidFill>
            <a:prstDash val="sysDot"/>
            <a:round/>
            <a:headEnd/>
            <a:tailEnd type="triangle" w="med" len="med"/>
          </a:ln>
        </p:spPr>
        <p:txBody>
          <a:bodyPr/>
          <a:lstStyle/>
          <a:p>
            <a:endParaRPr lang="zh-TW" altLang="en-US"/>
          </a:p>
        </p:txBody>
      </p:sp>
      <p:sp>
        <p:nvSpPr>
          <p:cNvPr id="49162" name="AutoShape 13"/>
          <p:cNvSpPr>
            <a:spLocks/>
          </p:cNvSpPr>
          <p:nvPr/>
        </p:nvSpPr>
        <p:spPr bwMode="auto">
          <a:xfrm rot="-5400000">
            <a:off x="4283869" y="4796631"/>
            <a:ext cx="215900" cy="649288"/>
          </a:xfrm>
          <a:prstGeom prst="leftBrace">
            <a:avLst>
              <a:gd name="adj1" fmla="val 25061"/>
              <a:gd name="adj2" fmla="val 50000"/>
            </a:avLst>
          </a:prstGeom>
          <a:noFill/>
          <a:ln w="38100">
            <a:solidFill>
              <a:srgbClr val="008000"/>
            </a:solidFill>
            <a:round/>
            <a:headEnd/>
            <a:tailEnd/>
          </a:ln>
        </p:spPr>
        <p:txBody>
          <a:bodyPr wrap="none" anchor="ctr"/>
          <a:lstStyle/>
          <a:p>
            <a:endParaRPr lang="zh-TW" altLang="en-US"/>
          </a:p>
        </p:txBody>
      </p:sp>
      <p:sp>
        <p:nvSpPr>
          <p:cNvPr id="49163" name="Line 14"/>
          <p:cNvSpPr>
            <a:spLocks noChangeShapeType="1"/>
          </p:cNvSpPr>
          <p:nvPr/>
        </p:nvSpPr>
        <p:spPr bwMode="auto">
          <a:xfrm flipH="1" flipV="1">
            <a:off x="4427538" y="5229225"/>
            <a:ext cx="720725" cy="287338"/>
          </a:xfrm>
          <a:prstGeom prst="line">
            <a:avLst/>
          </a:prstGeom>
          <a:noFill/>
          <a:ln w="38100">
            <a:solidFill>
              <a:srgbClr val="008000"/>
            </a:solidFill>
            <a:prstDash val="sysDot"/>
            <a:round/>
            <a:headEnd/>
            <a:tailEnd type="triangle" w="med" len="med"/>
          </a:ln>
        </p:spPr>
        <p:txBody>
          <a:bodyPr/>
          <a:lstStyle/>
          <a:p>
            <a:endParaRPr lang="zh-TW" altLang="en-US"/>
          </a:p>
        </p:txBody>
      </p:sp>
      <p:sp>
        <p:nvSpPr>
          <p:cNvPr id="49164" name="Rectangle 15"/>
          <p:cNvSpPr>
            <a:spLocks noChangeArrowheads="1"/>
          </p:cNvSpPr>
          <p:nvPr/>
        </p:nvSpPr>
        <p:spPr bwMode="auto">
          <a:xfrm>
            <a:off x="250825" y="1773238"/>
            <a:ext cx="2673350" cy="404812"/>
          </a:xfrm>
          <a:prstGeom prst="rect">
            <a:avLst/>
          </a:prstGeom>
          <a:solidFill>
            <a:srgbClr val="C0C0C0"/>
          </a:solidFill>
          <a:ln w="38100" algn="ctr">
            <a:solidFill>
              <a:srgbClr val="333333"/>
            </a:solidFill>
            <a:miter lim="800000"/>
            <a:headEnd/>
            <a:tailEnd/>
          </a:ln>
        </p:spPr>
        <p:txBody>
          <a:bodyPr wrap="none">
            <a:spAutoFit/>
          </a:bodyPr>
          <a:lstStyle/>
          <a:p>
            <a:pPr algn="ctr"/>
            <a:r>
              <a:rPr lang="en-US" altLang="zh-TW" sz="1800" b="1"/>
              <a:t>Step Index PMMA POF</a:t>
            </a:r>
          </a:p>
        </p:txBody>
      </p:sp>
      <p:sp>
        <p:nvSpPr>
          <p:cNvPr id="153616" name="AutoShape 16"/>
          <p:cNvSpPr>
            <a:spLocks noChangeArrowheads="1"/>
          </p:cNvSpPr>
          <p:nvPr/>
        </p:nvSpPr>
        <p:spPr bwMode="auto">
          <a:xfrm>
            <a:off x="179388" y="3716338"/>
            <a:ext cx="3384550" cy="1944687"/>
          </a:xfrm>
          <a:prstGeom prst="wedgeRoundRectCallout">
            <a:avLst>
              <a:gd name="adj1" fmla="val 74014"/>
              <a:gd name="adj2" fmla="val 25838"/>
              <a:gd name="adj3" fmla="val 16667"/>
            </a:avLst>
          </a:prstGeom>
          <a:gradFill rotWithShape="1">
            <a:gsLst>
              <a:gs pos="0">
                <a:schemeClr val="accent1"/>
              </a:gs>
              <a:gs pos="100000">
                <a:srgbClr val="99FF66"/>
              </a:gs>
            </a:gsLst>
            <a:lin ang="0" scaled="1"/>
          </a:gradFill>
          <a:ln w="38100" algn="ctr">
            <a:solidFill>
              <a:srgbClr val="339966"/>
            </a:solidFill>
            <a:miter lim="800000"/>
            <a:headEnd/>
            <a:tailEnd/>
          </a:ln>
        </p:spPr>
        <p:txBody>
          <a:bodyPr/>
          <a:lstStyle/>
          <a:p>
            <a:r>
              <a:rPr lang="en-US" altLang="zh-TW" sz="1800" b="1"/>
              <a:t>The windows at</a:t>
            </a:r>
            <a:r>
              <a:rPr lang="en-US" altLang="zh-TW" sz="1800" b="1">
                <a:solidFill>
                  <a:srgbClr val="008000"/>
                </a:solidFill>
              </a:rPr>
              <a:t> 520</a:t>
            </a:r>
            <a:r>
              <a:rPr lang="en-US" altLang="zh-TW" sz="1800" b="1"/>
              <a:t> and </a:t>
            </a:r>
            <a:r>
              <a:rPr lang="en-US" altLang="zh-TW" sz="1800" b="1">
                <a:solidFill>
                  <a:srgbClr val="008000"/>
                </a:solidFill>
              </a:rPr>
              <a:t>570 nm</a:t>
            </a:r>
            <a:r>
              <a:rPr lang="en-US" altLang="zh-TW" sz="1800" b="1"/>
              <a:t> are </a:t>
            </a:r>
            <a:r>
              <a:rPr lang="en-US" altLang="zh-TW" sz="1800" b="1">
                <a:solidFill>
                  <a:srgbClr val="FF0000"/>
                </a:solidFill>
              </a:rPr>
              <a:t>broader</a:t>
            </a:r>
            <a:r>
              <a:rPr lang="en-US" altLang="zh-TW" sz="1800" b="1"/>
              <a:t> and, thus, less sensitive to shifts in source wavelength resulting from temperature changes.</a:t>
            </a:r>
          </a:p>
        </p:txBody>
      </p:sp>
      <p:sp>
        <p:nvSpPr>
          <p:cNvPr id="49166" name="Rectangle 17"/>
          <p:cNvSpPr>
            <a:spLocks noChangeArrowheads="1"/>
          </p:cNvSpPr>
          <p:nvPr/>
        </p:nvSpPr>
        <p:spPr bwMode="auto">
          <a:xfrm>
            <a:off x="88900" y="5949950"/>
            <a:ext cx="9055100" cy="677108"/>
          </a:xfrm>
          <a:prstGeom prst="rect">
            <a:avLst/>
          </a:prstGeom>
          <a:noFill/>
          <a:ln w="9525" algn="ctr">
            <a:noFill/>
            <a:miter lim="800000"/>
            <a:headEnd/>
            <a:tailEnd/>
          </a:ln>
        </p:spPr>
        <p:txBody>
          <a:bodyPr>
            <a:spAutoFit/>
          </a:bodyPr>
          <a:lstStyle/>
          <a:p>
            <a:r>
              <a:rPr lang="en-US" altLang="zh-TW" sz="1200" u="sng" dirty="0">
                <a:latin typeface="+mn-lt"/>
              </a:rPr>
              <a:t> </a:t>
            </a:r>
            <a:r>
              <a:rPr lang="en-US" altLang="zh-TW" sz="1400" b="1" u="sng" dirty="0" smtClean="0">
                <a:latin typeface="+mn-lt"/>
              </a:rPr>
              <a:t>Provided by Prof. Olaf Ziemann</a:t>
            </a:r>
            <a:r>
              <a:rPr lang="en-US" altLang="zh-TW" sz="1400" b="1" u="sng" dirty="0" smtClean="0"/>
              <a:t>, </a:t>
            </a:r>
            <a:r>
              <a:rPr lang="en-US" altLang="zh-TW" sz="1200" dirty="0" smtClean="0"/>
              <a:t>Polymer </a:t>
            </a:r>
            <a:r>
              <a:rPr lang="en-US" altLang="zh-TW" sz="1200" dirty="0"/>
              <a:t>Optical Fiber Application Center, POF-AC</a:t>
            </a:r>
          </a:p>
          <a:p>
            <a:r>
              <a:rPr lang="en-US" altLang="zh-TW" sz="1200" dirty="0"/>
              <a:t>Georg-Simon-Ohm </a:t>
            </a:r>
            <a:r>
              <a:rPr lang="en-US" altLang="zh-TW" sz="1200" dirty="0" err="1"/>
              <a:t>Fachhochschule</a:t>
            </a:r>
            <a:r>
              <a:rPr lang="en-US" altLang="zh-TW" sz="1200" dirty="0"/>
              <a:t> </a:t>
            </a:r>
            <a:r>
              <a:rPr lang="en-US" altLang="zh-TW" sz="1200" dirty="0" err="1"/>
              <a:t>Nürnberg</a:t>
            </a:r>
            <a:endParaRPr lang="en-US" altLang="zh-TW" sz="1200" dirty="0"/>
          </a:p>
          <a:p>
            <a:r>
              <a:rPr lang="en-US" altLang="zh-TW" sz="1200" dirty="0" err="1"/>
              <a:t>Wassertorstr</a:t>
            </a:r>
            <a:r>
              <a:rPr lang="en-US" altLang="zh-TW" sz="1200" dirty="0"/>
              <a:t>. 10, 90489 </a:t>
            </a:r>
            <a:r>
              <a:rPr lang="en-US" altLang="zh-TW" sz="1200" dirty="0" err="1"/>
              <a:t>Nürnberg</a:t>
            </a:r>
            <a:r>
              <a:rPr lang="en-US" altLang="zh-TW" sz="1200" b="1" dirty="0" smtClean="0">
                <a:latin typeface="Times New Roman" pitchFamily="18" charset="0"/>
              </a:rPr>
              <a:t>.   </a:t>
            </a:r>
            <a:endParaRPr lang="en-US" altLang="zh-TW" sz="1200" b="1" dirty="0">
              <a:latin typeface="Times New Roman" pitchFamily="18" charset="0"/>
            </a:endParaRPr>
          </a:p>
        </p:txBody>
      </p:sp>
      <p:pic>
        <p:nvPicPr>
          <p:cNvPr id="49167" name="Picture 24"/>
          <p:cNvPicPr>
            <a:picLocks noChangeAspect="1" noChangeArrowheads="1"/>
          </p:cNvPicPr>
          <p:nvPr/>
        </p:nvPicPr>
        <p:blipFill>
          <a:blip r:embed="rId5" cstate="print"/>
          <a:srcRect/>
          <a:stretch>
            <a:fillRect/>
          </a:stretch>
        </p:blipFill>
        <p:spPr bwMode="auto">
          <a:xfrm>
            <a:off x="6227763" y="1930400"/>
            <a:ext cx="1800225" cy="1243013"/>
          </a:xfrm>
          <a:prstGeom prst="rect">
            <a:avLst/>
          </a:prstGeom>
          <a:noFill/>
          <a:ln w="9525">
            <a:noFill/>
            <a:miter lim="800000"/>
            <a:headEnd/>
            <a:tailEnd/>
          </a:ln>
        </p:spPr>
      </p:pic>
      <p:sp>
        <p:nvSpPr>
          <p:cNvPr id="49168" name="投影片編號版面配置區 20"/>
          <p:cNvSpPr>
            <a:spLocks noGrp="1"/>
          </p:cNvSpPr>
          <p:nvPr>
            <p:ph type="sldNum" sz="quarter" idx="12"/>
          </p:nvPr>
        </p:nvSpPr>
        <p:spPr>
          <a:noFill/>
        </p:spPr>
        <p:txBody>
          <a:bodyPr/>
          <a:lstStyle/>
          <a:p>
            <a:fld id="{AFE415EC-29DF-4030-8727-EB87A85B76F7}" type="slidenum">
              <a:rPr lang="en-US" altLang="zh-TW" smtClean="0"/>
              <a:pPr/>
              <a:t>11</a:t>
            </a:fld>
            <a:endParaRPr lang="en-US" altLang="zh-TW" smtClean="0"/>
          </a:p>
        </p:txBody>
      </p:sp>
      <p:grpSp>
        <p:nvGrpSpPr>
          <p:cNvPr id="3" name="群組 23"/>
          <p:cNvGrpSpPr>
            <a:grpSpLocks/>
          </p:cNvGrpSpPr>
          <p:nvPr/>
        </p:nvGrpSpPr>
        <p:grpSpPr bwMode="auto">
          <a:xfrm>
            <a:off x="6264275" y="1628775"/>
            <a:ext cx="2628900" cy="1800225"/>
            <a:chOff x="6264696" y="1628800"/>
            <a:chExt cx="2627784" cy="1800225"/>
          </a:xfrm>
        </p:grpSpPr>
        <p:pic>
          <p:nvPicPr>
            <p:cNvPr id="49173" name="Picture 2" descr="C:\Users\Dylan\Desktop\111.jpg"/>
            <p:cNvPicPr>
              <a:picLocks noChangeAspect="1" noChangeArrowheads="1"/>
            </p:cNvPicPr>
            <p:nvPr/>
          </p:nvPicPr>
          <p:blipFill>
            <a:blip r:embed="rId6" cstate="print"/>
            <a:srcRect/>
            <a:stretch>
              <a:fillRect/>
            </a:stretch>
          </p:blipFill>
          <p:spPr bwMode="auto">
            <a:xfrm>
              <a:off x="6264696" y="1628800"/>
              <a:ext cx="2627784" cy="1800225"/>
            </a:xfrm>
            <a:prstGeom prst="rect">
              <a:avLst/>
            </a:prstGeom>
            <a:noFill/>
            <a:ln w="38100">
              <a:noFill/>
              <a:miter lim="800000"/>
              <a:headEnd/>
              <a:tailEnd/>
            </a:ln>
          </p:spPr>
        </p:pic>
        <p:sp>
          <p:nvSpPr>
            <p:cNvPr id="23" name="矩形圖說文字 22"/>
            <p:cNvSpPr/>
            <p:nvPr/>
          </p:nvSpPr>
          <p:spPr>
            <a:xfrm>
              <a:off x="6264696" y="1628800"/>
              <a:ext cx="2627784" cy="1800225"/>
            </a:xfrm>
            <a:prstGeom prst="wedgeRectCallout">
              <a:avLst>
                <a:gd name="adj1" fmla="val -63765"/>
                <a:gd name="adj2" fmla="val -601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pic>
        <p:nvPicPr>
          <p:cNvPr id="42004" name="Picture 2" descr="C:\Users\Dylan\Desktop\222.jpg"/>
          <p:cNvPicPr>
            <a:picLocks noGrp="1" noChangeAspect="1" noChangeArrowheads="1"/>
          </p:cNvPicPr>
          <p:nvPr>
            <p:ph idx="1"/>
          </p:nvPr>
        </p:nvPicPr>
        <p:blipFill>
          <a:blip r:embed="rId7" cstate="print"/>
          <a:srcRect/>
          <a:stretch>
            <a:fillRect/>
          </a:stretch>
        </p:blipFill>
        <p:spPr bwMode="auto">
          <a:xfrm>
            <a:off x="1524000" y="1557338"/>
            <a:ext cx="2616200" cy="1943100"/>
          </a:xfrm>
          <a:noFill/>
          <a:ln w="38100">
            <a:miter lim="800000"/>
            <a:headEnd/>
            <a:tailEnd/>
          </a:ln>
        </p:spPr>
      </p:pic>
      <p:sp>
        <p:nvSpPr>
          <p:cNvPr id="32" name="矩形圖說文字 31"/>
          <p:cNvSpPr/>
          <p:nvPr/>
        </p:nvSpPr>
        <p:spPr>
          <a:xfrm>
            <a:off x="1524000" y="1557338"/>
            <a:ext cx="2592388" cy="1943100"/>
          </a:xfrm>
          <a:prstGeom prst="wedgeRectCallout">
            <a:avLst>
              <a:gd name="adj1" fmla="val 73536"/>
              <a:gd name="adj2" fmla="val -5299"/>
            </a:avLst>
          </a:prstGeom>
          <a:noFill/>
          <a:ln w="38100">
            <a:solidFill>
              <a:srgbClr val="00B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621" name="Text Box 21"/>
          <p:cNvSpPr txBox="1">
            <a:spLocks noChangeArrowheads="1"/>
          </p:cNvSpPr>
          <p:nvPr/>
        </p:nvSpPr>
        <p:spPr bwMode="auto">
          <a:xfrm>
            <a:off x="2771775" y="3141663"/>
            <a:ext cx="4968577" cy="2031325"/>
          </a:xfrm>
          <a:prstGeom prst="rect">
            <a:avLst/>
          </a:prstGeom>
          <a:noFill/>
          <a:ln w="9525">
            <a:noFill/>
            <a:miter lim="800000"/>
            <a:headEnd/>
            <a:tailEnd/>
          </a:ln>
        </p:spPr>
        <p:txBody>
          <a:bodyPr wrap="square">
            <a:spAutoFit/>
          </a:bodyPr>
          <a:lstStyle/>
          <a:p>
            <a:pPr>
              <a:spcBef>
                <a:spcPct val="50000"/>
              </a:spcBef>
            </a:pPr>
            <a:r>
              <a:rPr lang="en-US" altLang="zh-TW" b="1" dirty="0">
                <a:latin typeface="Times New Roman" pitchFamily="18" charset="0"/>
              </a:rPr>
              <a:t>Green is better than red</a:t>
            </a:r>
            <a:r>
              <a:rPr lang="en-US" altLang="zh-TW" dirty="0" smtClean="0">
                <a:latin typeface="Times New Roman" pitchFamily="18" charset="0"/>
              </a:rPr>
              <a:t>.</a:t>
            </a:r>
          </a:p>
          <a:p>
            <a:pPr>
              <a:spcBef>
                <a:spcPct val="50000"/>
              </a:spcBef>
            </a:pPr>
            <a:r>
              <a:rPr lang="en-US" altLang="zh-TW" b="1" dirty="0" smtClean="0">
                <a:latin typeface="Times New Roman" pitchFamily="18" charset="0"/>
              </a:rPr>
              <a:t>However no good green light source (</a:t>
            </a:r>
            <a:r>
              <a:rPr lang="en-US" altLang="zh-TW" b="1" dirty="0" err="1" smtClean="0">
                <a:latin typeface="Times New Roman" pitchFamily="18" charset="0"/>
              </a:rPr>
              <a:t>GaN</a:t>
            </a:r>
            <a:r>
              <a:rPr lang="en-US" altLang="zh-TW" b="1" dirty="0" smtClean="0">
                <a:latin typeface="Times New Roman" pitchFamily="18" charset="0"/>
              </a:rPr>
              <a:t> based) till ~2000 years </a:t>
            </a:r>
            <a:endParaRPr lang="en-US" altLang="zh-TW" b="1" dirty="0">
              <a:latin typeface="Times New Roman" pitchFamily="18" charset="0"/>
            </a:endParaRPr>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16"/>
                                        </p:tgtEl>
                                        <p:attrNameLst>
                                          <p:attrName>style.visibility</p:attrName>
                                        </p:attrNameLst>
                                      </p:cBhvr>
                                      <p:to>
                                        <p:strVal val="visible"/>
                                      </p:to>
                                    </p:set>
                                    <p:anim calcmode="lin" valueType="num">
                                      <p:cBhvr additive="base">
                                        <p:cTn id="7" dur="500" fill="hold"/>
                                        <p:tgtEl>
                                          <p:spTgt spid="153616"/>
                                        </p:tgtEl>
                                        <p:attrNameLst>
                                          <p:attrName>ppt_x</p:attrName>
                                        </p:attrNameLst>
                                      </p:cBhvr>
                                      <p:tavLst>
                                        <p:tav tm="0">
                                          <p:val>
                                            <p:strVal val="#ppt_x"/>
                                          </p:val>
                                        </p:tav>
                                        <p:tav tm="100000">
                                          <p:val>
                                            <p:strVal val="#ppt_x"/>
                                          </p:val>
                                        </p:tav>
                                      </p:tavLst>
                                    </p:anim>
                                    <p:anim calcmode="lin" valueType="num">
                                      <p:cBhvr additive="base">
                                        <p:cTn id="8" dur="500" fill="hold"/>
                                        <p:tgtEl>
                                          <p:spTgt spid="1536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2004"/>
                                        </p:tgtEl>
                                        <p:attrNameLst>
                                          <p:attrName>style.visibility</p:attrName>
                                        </p:attrNameLst>
                                      </p:cBhvr>
                                      <p:to>
                                        <p:strVal val="visible"/>
                                      </p:to>
                                    </p:set>
                                    <p:anim calcmode="lin" valueType="num">
                                      <p:cBhvr additive="base">
                                        <p:cTn id="17" dur="500" fill="hold"/>
                                        <p:tgtEl>
                                          <p:spTgt spid="42004"/>
                                        </p:tgtEl>
                                        <p:attrNameLst>
                                          <p:attrName>ppt_x</p:attrName>
                                        </p:attrNameLst>
                                      </p:cBhvr>
                                      <p:tavLst>
                                        <p:tav tm="0">
                                          <p:val>
                                            <p:strVal val="#ppt_x"/>
                                          </p:val>
                                        </p:tav>
                                        <p:tav tm="100000">
                                          <p:val>
                                            <p:strVal val="#ppt_x"/>
                                          </p:val>
                                        </p:tav>
                                      </p:tavLst>
                                    </p:anim>
                                    <p:anim calcmode="lin" valueType="num">
                                      <p:cBhvr additive="base">
                                        <p:cTn id="18" dur="500" fill="hold"/>
                                        <p:tgtEl>
                                          <p:spTgt spid="4200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3621"/>
                                        </p:tgtEl>
                                        <p:attrNameLst>
                                          <p:attrName>style.visibility</p:attrName>
                                        </p:attrNameLst>
                                      </p:cBhvr>
                                      <p:to>
                                        <p:strVal val="visible"/>
                                      </p:to>
                                    </p:set>
                                    <p:animEffect transition="in" filter="fade">
                                      <p:cBhvr>
                                        <p:cTn id="27" dur="1000"/>
                                        <p:tgtEl>
                                          <p:spTgt spid="153621"/>
                                        </p:tgtEl>
                                      </p:cBhvr>
                                    </p:animEffect>
                                    <p:anim calcmode="lin" valueType="num">
                                      <p:cBhvr>
                                        <p:cTn id="28" dur="1000" fill="hold"/>
                                        <p:tgtEl>
                                          <p:spTgt spid="153621"/>
                                        </p:tgtEl>
                                        <p:attrNameLst>
                                          <p:attrName>ppt_x</p:attrName>
                                        </p:attrNameLst>
                                      </p:cBhvr>
                                      <p:tavLst>
                                        <p:tav tm="0">
                                          <p:val>
                                            <p:strVal val="#ppt_x"/>
                                          </p:val>
                                        </p:tav>
                                        <p:tav tm="100000">
                                          <p:val>
                                            <p:strVal val="#ppt_x"/>
                                          </p:val>
                                        </p:tav>
                                      </p:tavLst>
                                    </p:anim>
                                    <p:anim calcmode="lin" valueType="num">
                                      <p:cBhvr>
                                        <p:cTn id="29" dur="1000" fill="hold"/>
                                        <p:tgtEl>
                                          <p:spTgt spid="1536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6" grpId="0" animBg="1"/>
      <p:bldP spid="32" grpId="0" animBg="1"/>
      <p:bldP spid="1536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2"/>
          <p:cNvSpPr>
            <a:spLocks noChangeArrowheads="1"/>
          </p:cNvSpPr>
          <p:nvPr/>
        </p:nvSpPr>
        <p:spPr bwMode="auto">
          <a:xfrm>
            <a:off x="611188" y="3573463"/>
            <a:ext cx="1008062" cy="1439862"/>
          </a:xfrm>
          <a:prstGeom prst="rect">
            <a:avLst/>
          </a:prstGeom>
          <a:solidFill>
            <a:srgbClr val="FF0000"/>
          </a:solidFill>
          <a:ln w="9525">
            <a:noFill/>
            <a:miter lim="800000"/>
            <a:headEnd/>
            <a:tailEnd/>
          </a:ln>
        </p:spPr>
        <p:txBody>
          <a:bodyPr wrap="none" anchor="ctr"/>
          <a:lstStyle/>
          <a:p>
            <a:endParaRPr lang="zh-TW" altLang="en-US"/>
          </a:p>
        </p:txBody>
      </p:sp>
      <p:sp>
        <p:nvSpPr>
          <p:cNvPr id="51203" name="Rectangle 33"/>
          <p:cNvSpPr>
            <a:spLocks noChangeArrowheads="1"/>
          </p:cNvSpPr>
          <p:nvPr/>
        </p:nvSpPr>
        <p:spPr bwMode="auto">
          <a:xfrm>
            <a:off x="2700338" y="3573463"/>
            <a:ext cx="1008062" cy="1439862"/>
          </a:xfrm>
          <a:prstGeom prst="rect">
            <a:avLst/>
          </a:prstGeom>
          <a:solidFill>
            <a:srgbClr val="FF0000"/>
          </a:solidFill>
          <a:ln w="9525">
            <a:noFill/>
            <a:miter lim="800000"/>
            <a:headEnd/>
            <a:tailEnd/>
          </a:ln>
        </p:spPr>
        <p:txBody>
          <a:bodyPr wrap="none" anchor="ctr"/>
          <a:lstStyle/>
          <a:p>
            <a:endParaRPr lang="zh-TW" altLang="en-US"/>
          </a:p>
        </p:txBody>
      </p:sp>
      <p:sp>
        <p:nvSpPr>
          <p:cNvPr id="51204" name="Rectangle 34"/>
          <p:cNvSpPr>
            <a:spLocks noChangeArrowheads="1"/>
          </p:cNvSpPr>
          <p:nvPr/>
        </p:nvSpPr>
        <p:spPr bwMode="auto">
          <a:xfrm>
            <a:off x="1619250" y="4076700"/>
            <a:ext cx="1081088" cy="431800"/>
          </a:xfrm>
          <a:prstGeom prst="rect">
            <a:avLst/>
          </a:prstGeom>
          <a:solidFill>
            <a:srgbClr val="FF0000"/>
          </a:solidFill>
          <a:ln w="9525">
            <a:noFill/>
            <a:miter lim="800000"/>
            <a:headEnd/>
            <a:tailEnd/>
          </a:ln>
        </p:spPr>
        <p:txBody>
          <a:bodyPr wrap="none" anchor="ctr"/>
          <a:lstStyle/>
          <a:p>
            <a:endParaRPr lang="zh-TW" altLang="en-US"/>
          </a:p>
        </p:txBody>
      </p:sp>
      <p:sp>
        <p:nvSpPr>
          <p:cNvPr id="200719" name="Rectangle 15"/>
          <p:cNvSpPr>
            <a:spLocks noChangeArrowheads="1"/>
          </p:cNvSpPr>
          <p:nvPr/>
        </p:nvSpPr>
        <p:spPr bwMode="auto">
          <a:xfrm>
            <a:off x="5003800" y="2854325"/>
            <a:ext cx="1008063" cy="2808288"/>
          </a:xfrm>
          <a:prstGeom prst="rect">
            <a:avLst/>
          </a:prstGeom>
          <a:solidFill>
            <a:srgbClr val="008000"/>
          </a:solidFill>
          <a:ln w="9525">
            <a:noFill/>
            <a:miter lim="800000"/>
            <a:headEnd/>
            <a:tailEnd/>
          </a:ln>
        </p:spPr>
        <p:txBody>
          <a:bodyPr wrap="none" anchor="ctr"/>
          <a:lstStyle/>
          <a:p>
            <a:endParaRPr lang="zh-TW" altLang="en-US"/>
          </a:p>
        </p:txBody>
      </p:sp>
      <p:sp>
        <p:nvSpPr>
          <p:cNvPr id="200720" name="Rectangle 16"/>
          <p:cNvSpPr>
            <a:spLocks noChangeArrowheads="1"/>
          </p:cNvSpPr>
          <p:nvPr/>
        </p:nvSpPr>
        <p:spPr bwMode="auto">
          <a:xfrm>
            <a:off x="7092950" y="2854325"/>
            <a:ext cx="1008063" cy="2808288"/>
          </a:xfrm>
          <a:prstGeom prst="rect">
            <a:avLst/>
          </a:prstGeom>
          <a:solidFill>
            <a:srgbClr val="008000"/>
          </a:solidFill>
          <a:ln w="9525">
            <a:noFill/>
            <a:miter lim="800000"/>
            <a:headEnd/>
            <a:tailEnd/>
          </a:ln>
        </p:spPr>
        <p:txBody>
          <a:bodyPr wrap="none" anchor="ctr"/>
          <a:lstStyle/>
          <a:p>
            <a:endParaRPr lang="zh-TW" altLang="en-US"/>
          </a:p>
        </p:txBody>
      </p:sp>
      <p:sp>
        <p:nvSpPr>
          <p:cNvPr id="200721" name="Rectangle 17"/>
          <p:cNvSpPr>
            <a:spLocks noChangeArrowheads="1"/>
          </p:cNvSpPr>
          <p:nvPr/>
        </p:nvSpPr>
        <p:spPr bwMode="auto">
          <a:xfrm>
            <a:off x="6011863" y="3935413"/>
            <a:ext cx="1081087" cy="647700"/>
          </a:xfrm>
          <a:prstGeom prst="rect">
            <a:avLst/>
          </a:prstGeom>
          <a:solidFill>
            <a:srgbClr val="008000"/>
          </a:solidFill>
          <a:ln w="9525">
            <a:noFill/>
            <a:miter lim="800000"/>
            <a:headEnd/>
            <a:tailEnd/>
          </a:ln>
        </p:spPr>
        <p:txBody>
          <a:bodyPr wrap="none" anchor="ctr"/>
          <a:lstStyle/>
          <a:p>
            <a:endParaRPr lang="zh-TW" altLang="en-US"/>
          </a:p>
        </p:txBody>
      </p:sp>
      <p:sp>
        <p:nvSpPr>
          <p:cNvPr id="200708" name="Line 4"/>
          <p:cNvSpPr>
            <a:spLocks noChangeShapeType="1"/>
          </p:cNvSpPr>
          <p:nvPr/>
        </p:nvSpPr>
        <p:spPr bwMode="auto">
          <a:xfrm>
            <a:off x="5005388" y="2854325"/>
            <a:ext cx="1008062" cy="0"/>
          </a:xfrm>
          <a:prstGeom prst="line">
            <a:avLst/>
          </a:prstGeom>
          <a:noFill/>
          <a:ln w="50800">
            <a:solidFill>
              <a:schemeClr val="tx1"/>
            </a:solidFill>
            <a:round/>
            <a:headEnd/>
            <a:tailEnd/>
          </a:ln>
        </p:spPr>
        <p:txBody>
          <a:bodyPr/>
          <a:lstStyle/>
          <a:p>
            <a:endParaRPr lang="zh-TW" altLang="en-US"/>
          </a:p>
        </p:txBody>
      </p:sp>
      <p:sp>
        <p:nvSpPr>
          <p:cNvPr id="200709" name="Line 5"/>
          <p:cNvSpPr>
            <a:spLocks noChangeShapeType="1"/>
          </p:cNvSpPr>
          <p:nvPr/>
        </p:nvSpPr>
        <p:spPr bwMode="auto">
          <a:xfrm>
            <a:off x="6013450" y="2854325"/>
            <a:ext cx="0" cy="1081088"/>
          </a:xfrm>
          <a:prstGeom prst="line">
            <a:avLst/>
          </a:prstGeom>
          <a:noFill/>
          <a:ln w="50800">
            <a:solidFill>
              <a:schemeClr val="tx1"/>
            </a:solidFill>
            <a:round/>
            <a:headEnd/>
            <a:tailEnd/>
          </a:ln>
        </p:spPr>
        <p:txBody>
          <a:bodyPr/>
          <a:lstStyle/>
          <a:p>
            <a:endParaRPr lang="zh-TW" altLang="en-US"/>
          </a:p>
        </p:txBody>
      </p:sp>
      <p:sp>
        <p:nvSpPr>
          <p:cNvPr id="200710" name="Line 6"/>
          <p:cNvSpPr>
            <a:spLocks noChangeShapeType="1"/>
          </p:cNvSpPr>
          <p:nvPr/>
        </p:nvSpPr>
        <p:spPr bwMode="auto">
          <a:xfrm>
            <a:off x="6013450" y="3935413"/>
            <a:ext cx="1079500" cy="0"/>
          </a:xfrm>
          <a:prstGeom prst="line">
            <a:avLst/>
          </a:prstGeom>
          <a:noFill/>
          <a:ln w="50800">
            <a:solidFill>
              <a:schemeClr val="tx1"/>
            </a:solidFill>
            <a:round/>
            <a:headEnd/>
            <a:tailEnd/>
          </a:ln>
        </p:spPr>
        <p:txBody>
          <a:bodyPr/>
          <a:lstStyle/>
          <a:p>
            <a:endParaRPr lang="zh-TW" altLang="en-US"/>
          </a:p>
        </p:txBody>
      </p:sp>
      <p:sp>
        <p:nvSpPr>
          <p:cNvPr id="200711" name="Line 7"/>
          <p:cNvSpPr>
            <a:spLocks noChangeShapeType="1"/>
          </p:cNvSpPr>
          <p:nvPr/>
        </p:nvSpPr>
        <p:spPr bwMode="auto">
          <a:xfrm flipV="1">
            <a:off x="7092950" y="2854325"/>
            <a:ext cx="0" cy="1081088"/>
          </a:xfrm>
          <a:prstGeom prst="line">
            <a:avLst/>
          </a:prstGeom>
          <a:noFill/>
          <a:ln w="50800">
            <a:solidFill>
              <a:schemeClr val="tx1"/>
            </a:solidFill>
            <a:round/>
            <a:headEnd/>
            <a:tailEnd/>
          </a:ln>
        </p:spPr>
        <p:txBody>
          <a:bodyPr/>
          <a:lstStyle/>
          <a:p>
            <a:endParaRPr lang="zh-TW" altLang="en-US"/>
          </a:p>
        </p:txBody>
      </p:sp>
      <p:sp>
        <p:nvSpPr>
          <p:cNvPr id="200712" name="Line 8"/>
          <p:cNvSpPr>
            <a:spLocks noChangeShapeType="1"/>
          </p:cNvSpPr>
          <p:nvPr/>
        </p:nvSpPr>
        <p:spPr bwMode="auto">
          <a:xfrm>
            <a:off x="7092950" y="2854325"/>
            <a:ext cx="1008063" cy="0"/>
          </a:xfrm>
          <a:prstGeom prst="line">
            <a:avLst/>
          </a:prstGeom>
          <a:noFill/>
          <a:ln w="50800">
            <a:solidFill>
              <a:schemeClr val="tx1"/>
            </a:solidFill>
            <a:round/>
            <a:headEnd/>
            <a:tailEnd/>
          </a:ln>
        </p:spPr>
        <p:txBody>
          <a:bodyPr/>
          <a:lstStyle/>
          <a:p>
            <a:endParaRPr lang="zh-TW" altLang="en-US"/>
          </a:p>
        </p:txBody>
      </p:sp>
      <p:grpSp>
        <p:nvGrpSpPr>
          <p:cNvPr id="2" name="Group 14"/>
          <p:cNvGrpSpPr>
            <a:grpSpLocks/>
          </p:cNvGrpSpPr>
          <p:nvPr/>
        </p:nvGrpSpPr>
        <p:grpSpPr bwMode="auto">
          <a:xfrm rot="10800000">
            <a:off x="5005388" y="4583113"/>
            <a:ext cx="3095625" cy="1081087"/>
            <a:chOff x="386" y="2568"/>
            <a:chExt cx="1950" cy="681"/>
          </a:xfrm>
        </p:grpSpPr>
        <p:sp>
          <p:nvSpPr>
            <p:cNvPr id="51239" name="Line 9"/>
            <p:cNvSpPr>
              <a:spLocks noChangeShapeType="1"/>
            </p:cNvSpPr>
            <p:nvPr/>
          </p:nvSpPr>
          <p:spPr bwMode="auto">
            <a:xfrm>
              <a:off x="386" y="2568"/>
              <a:ext cx="635" cy="0"/>
            </a:xfrm>
            <a:prstGeom prst="line">
              <a:avLst/>
            </a:prstGeom>
            <a:noFill/>
            <a:ln w="50800">
              <a:solidFill>
                <a:schemeClr val="tx1"/>
              </a:solidFill>
              <a:round/>
              <a:headEnd/>
              <a:tailEnd/>
            </a:ln>
          </p:spPr>
          <p:txBody>
            <a:bodyPr/>
            <a:lstStyle/>
            <a:p>
              <a:endParaRPr lang="zh-TW" altLang="en-US"/>
            </a:p>
          </p:txBody>
        </p:sp>
        <p:sp>
          <p:nvSpPr>
            <p:cNvPr id="51240" name="Line 10"/>
            <p:cNvSpPr>
              <a:spLocks noChangeShapeType="1"/>
            </p:cNvSpPr>
            <p:nvPr/>
          </p:nvSpPr>
          <p:spPr bwMode="auto">
            <a:xfrm>
              <a:off x="1021" y="2568"/>
              <a:ext cx="0" cy="681"/>
            </a:xfrm>
            <a:prstGeom prst="line">
              <a:avLst/>
            </a:prstGeom>
            <a:noFill/>
            <a:ln w="50800">
              <a:solidFill>
                <a:schemeClr val="tx1"/>
              </a:solidFill>
              <a:round/>
              <a:headEnd/>
              <a:tailEnd/>
            </a:ln>
          </p:spPr>
          <p:txBody>
            <a:bodyPr/>
            <a:lstStyle/>
            <a:p>
              <a:endParaRPr lang="zh-TW" altLang="en-US"/>
            </a:p>
          </p:txBody>
        </p:sp>
        <p:sp>
          <p:nvSpPr>
            <p:cNvPr id="51241" name="Line 11"/>
            <p:cNvSpPr>
              <a:spLocks noChangeShapeType="1"/>
            </p:cNvSpPr>
            <p:nvPr/>
          </p:nvSpPr>
          <p:spPr bwMode="auto">
            <a:xfrm>
              <a:off x="1021" y="3249"/>
              <a:ext cx="680" cy="0"/>
            </a:xfrm>
            <a:prstGeom prst="line">
              <a:avLst/>
            </a:prstGeom>
            <a:noFill/>
            <a:ln w="50800">
              <a:solidFill>
                <a:schemeClr val="tx1"/>
              </a:solidFill>
              <a:round/>
              <a:headEnd/>
              <a:tailEnd/>
            </a:ln>
          </p:spPr>
          <p:txBody>
            <a:bodyPr/>
            <a:lstStyle/>
            <a:p>
              <a:endParaRPr lang="zh-TW" altLang="en-US"/>
            </a:p>
          </p:txBody>
        </p:sp>
        <p:sp>
          <p:nvSpPr>
            <p:cNvPr id="51242" name="Line 12"/>
            <p:cNvSpPr>
              <a:spLocks noChangeShapeType="1"/>
            </p:cNvSpPr>
            <p:nvPr/>
          </p:nvSpPr>
          <p:spPr bwMode="auto">
            <a:xfrm flipV="1">
              <a:off x="1701" y="2568"/>
              <a:ext cx="0" cy="681"/>
            </a:xfrm>
            <a:prstGeom prst="line">
              <a:avLst/>
            </a:prstGeom>
            <a:noFill/>
            <a:ln w="50800">
              <a:solidFill>
                <a:schemeClr val="tx1"/>
              </a:solidFill>
              <a:round/>
              <a:headEnd/>
              <a:tailEnd/>
            </a:ln>
          </p:spPr>
          <p:txBody>
            <a:bodyPr/>
            <a:lstStyle/>
            <a:p>
              <a:endParaRPr lang="zh-TW" altLang="en-US"/>
            </a:p>
          </p:txBody>
        </p:sp>
        <p:sp>
          <p:nvSpPr>
            <p:cNvPr id="51243" name="Line 13"/>
            <p:cNvSpPr>
              <a:spLocks noChangeShapeType="1"/>
            </p:cNvSpPr>
            <p:nvPr/>
          </p:nvSpPr>
          <p:spPr bwMode="auto">
            <a:xfrm>
              <a:off x="1701" y="2568"/>
              <a:ext cx="635" cy="0"/>
            </a:xfrm>
            <a:prstGeom prst="line">
              <a:avLst/>
            </a:prstGeom>
            <a:noFill/>
            <a:ln w="50800">
              <a:solidFill>
                <a:schemeClr val="tx1"/>
              </a:solidFill>
              <a:round/>
              <a:headEnd/>
              <a:tailEnd/>
            </a:ln>
          </p:spPr>
          <p:txBody>
            <a:bodyPr/>
            <a:lstStyle/>
            <a:p>
              <a:endParaRPr lang="zh-TW" altLang="en-US"/>
            </a:p>
          </p:txBody>
        </p:sp>
      </p:grpSp>
      <p:sp>
        <p:nvSpPr>
          <p:cNvPr id="51214" name="Line 21"/>
          <p:cNvSpPr>
            <a:spLocks noChangeShapeType="1"/>
          </p:cNvSpPr>
          <p:nvPr/>
        </p:nvSpPr>
        <p:spPr bwMode="auto">
          <a:xfrm>
            <a:off x="611188" y="3573463"/>
            <a:ext cx="1008062" cy="0"/>
          </a:xfrm>
          <a:prstGeom prst="line">
            <a:avLst/>
          </a:prstGeom>
          <a:noFill/>
          <a:ln w="50800">
            <a:solidFill>
              <a:schemeClr val="tx1"/>
            </a:solidFill>
            <a:round/>
            <a:headEnd/>
            <a:tailEnd/>
          </a:ln>
        </p:spPr>
        <p:txBody>
          <a:bodyPr/>
          <a:lstStyle/>
          <a:p>
            <a:endParaRPr lang="zh-TW" altLang="en-US"/>
          </a:p>
        </p:txBody>
      </p:sp>
      <p:sp>
        <p:nvSpPr>
          <p:cNvPr id="51215" name="Line 22"/>
          <p:cNvSpPr>
            <a:spLocks noChangeShapeType="1"/>
          </p:cNvSpPr>
          <p:nvPr/>
        </p:nvSpPr>
        <p:spPr bwMode="auto">
          <a:xfrm>
            <a:off x="1619250" y="3573463"/>
            <a:ext cx="1588" cy="503237"/>
          </a:xfrm>
          <a:prstGeom prst="line">
            <a:avLst/>
          </a:prstGeom>
          <a:noFill/>
          <a:ln w="50800">
            <a:solidFill>
              <a:schemeClr val="tx1"/>
            </a:solidFill>
            <a:round/>
            <a:headEnd/>
            <a:tailEnd/>
          </a:ln>
        </p:spPr>
        <p:txBody>
          <a:bodyPr/>
          <a:lstStyle/>
          <a:p>
            <a:endParaRPr lang="zh-TW" altLang="en-US"/>
          </a:p>
        </p:txBody>
      </p:sp>
      <p:sp>
        <p:nvSpPr>
          <p:cNvPr id="51216" name="Line 23"/>
          <p:cNvSpPr>
            <a:spLocks noChangeShapeType="1"/>
          </p:cNvSpPr>
          <p:nvPr/>
        </p:nvSpPr>
        <p:spPr bwMode="auto">
          <a:xfrm>
            <a:off x="1620838" y="4076700"/>
            <a:ext cx="1079500" cy="0"/>
          </a:xfrm>
          <a:prstGeom prst="line">
            <a:avLst/>
          </a:prstGeom>
          <a:noFill/>
          <a:ln w="50800">
            <a:solidFill>
              <a:schemeClr val="tx1"/>
            </a:solidFill>
            <a:round/>
            <a:headEnd/>
            <a:tailEnd/>
          </a:ln>
        </p:spPr>
        <p:txBody>
          <a:bodyPr/>
          <a:lstStyle/>
          <a:p>
            <a:endParaRPr lang="zh-TW" altLang="en-US"/>
          </a:p>
        </p:txBody>
      </p:sp>
      <p:sp>
        <p:nvSpPr>
          <p:cNvPr id="51217" name="Line 24"/>
          <p:cNvSpPr>
            <a:spLocks noChangeShapeType="1"/>
          </p:cNvSpPr>
          <p:nvPr/>
        </p:nvSpPr>
        <p:spPr bwMode="auto">
          <a:xfrm flipV="1">
            <a:off x="2700338" y="3573463"/>
            <a:ext cx="0" cy="503237"/>
          </a:xfrm>
          <a:prstGeom prst="line">
            <a:avLst/>
          </a:prstGeom>
          <a:noFill/>
          <a:ln w="50800">
            <a:solidFill>
              <a:schemeClr val="tx1"/>
            </a:solidFill>
            <a:round/>
            <a:headEnd/>
            <a:tailEnd/>
          </a:ln>
        </p:spPr>
        <p:txBody>
          <a:bodyPr/>
          <a:lstStyle/>
          <a:p>
            <a:endParaRPr lang="zh-TW" altLang="en-US"/>
          </a:p>
        </p:txBody>
      </p:sp>
      <p:sp>
        <p:nvSpPr>
          <p:cNvPr id="51218" name="Line 25"/>
          <p:cNvSpPr>
            <a:spLocks noChangeShapeType="1"/>
          </p:cNvSpPr>
          <p:nvPr/>
        </p:nvSpPr>
        <p:spPr bwMode="auto">
          <a:xfrm>
            <a:off x="2700338" y="3573463"/>
            <a:ext cx="1008062" cy="0"/>
          </a:xfrm>
          <a:prstGeom prst="line">
            <a:avLst/>
          </a:prstGeom>
          <a:noFill/>
          <a:ln w="50800">
            <a:solidFill>
              <a:schemeClr val="tx1"/>
            </a:solidFill>
            <a:round/>
            <a:headEnd/>
            <a:tailEnd/>
          </a:ln>
        </p:spPr>
        <p:txBody>
          <a:bodyPr/>
          <a:lstStyle/>
          <a:p>
            <a:endParaRPr lang="zh-TW" altLang="en-US"/>
          </a:p>
        </p:txBody>
      </p:sp>
      <p:sp>
        <p:nvSpPr>
          <p:cNvPr id="51219" name="Line 27"/>
          <p:cNvSpPr>
            <a:spLocks noChangeShapeType="1"/>
          </p:cNvSpPr>
          <p:nvPr/>
        </p:nvSpPr>
        <p:spPr bwMode="auto">
          <a:xfrm rot="10800000">
            <a:off x="2700338" y="5013325"/>
            <a:ext cx="1008062" cy="0"/>
          </a:xfrm>
          <a:prstGeom prst="line">
            <a:avLst/>
          </a:prstGeom>
          <a:noFill/>
          <a:ln w="50800">
            <a:solidFill>
              <a:schemeClr val="tx1"/>
            </a:solidFill>
            <a:round/>
            <a:headEnd/>
            <a:tailEnd/>
          </a:ln>
        </p:spPr>
        <p:txBody>
          <a:bodyPr/>
          <a:lstStyle/>
          <a:p>
            <a:endParaRPr lang="zh-TW" altLang="en-US"/>
          </a:p>
        </p:txBody>
      </p:sp>
      <p:sp>
        <p:nvSpPr>
          <p:cNvPr id="51220" name="Line 28"/>
          <p:cNvSpPr>
            <a:spLocks noChangeShapeType="1"/>
          </p:cNvSpPr>
          <p:nvPr/>
        </p:nvSpPr>
        <p:spPr bwMode="auto">
          <a:xfrm rot="10800000">
            <a:off x="2698750" y="4506913"/>
            <a:ext cx="1588" cy="506412"/>
          </a:xfrm>
          <a:prstGeom prst="line">
            <a:avLst/>
          </a:prstGeom>
          <a:noFill/>
          <a:ln w="50800">
            <a:solidFill>
              <a:schemeClr val="tx1"/>
            </a:solidFill>
            <a:round/>
            <a:headEnd/>
            <a:tailEnd/>
          </a:ln>
        </p:spPr>
        <p:txBody>
          <a:bodyPr/>
          <a:lstStyle/>
          <a:p>
            <a:endParaRPr lang="zh-TW" altLang="en-US"/>
          </a:p>
        </p:txBody>
      </p:sp>
      <p:sp>
        <p:nvSpPr>
          <p:cNvPr id="51221" name="Line 29"/>
          <p:cNvSpPr>
            <a:spLocks noChangeShapeType="1"/>
          </p:cNvSpPr>
          <p:nvPr/>
        </p:nvSpPr>
        <p:spPr bwMode="auto">
          <a:xfrm rot="10800000">
            <a:off x="1619250" y="4508500"/>
            <a:ext cx="1079500" cy="0"/>
          </a:xfrm>
          <a:prstGeom prst="line">
            <a:avLst/>
          </a:prstGeom>
          <a:noFill/>
          <a:ln w="50800">
            <a:solidFill>
              <a:schemeClr val="tx1"/>
            </a:solidFill>
            <a:round/>
            <a:headEnd/>
            <a:tailEnd/>
          </a:ln>
        </p:spPr>
        <p:txBody>
          <a:bodyPr/>
          <a:lstStyle/>
          <a:p>
            <a:endParaRPr lang="zh-TW" altLang="en-US"/>
          </a:p>
        </p:txBody>
      </p:sp>
      <p:sp>
        <p:nvSpPr>
          <p:cNvPr id="51222" name="Line 30"/>
          <p:cNvSpPr>
            <a:spLocks noChangeShapeType="1"/>
          </p:cNvSpPr>
          <p:nvPr/>
        </p:nvSpPr>
        <p:spPr bwMode="auto">
          <a:xfrm rot="10800000" flipH="1" flipV="1">
            <a:off x="1617663" y="4506913"/>
            <a:ext cx="1587" cy="506412"/>
          </a:xfrm>
          <a:prstGeom prst="line">
            <a:avLst/>
          </a:prstGeom>
          <a:noFill/>
          <a:ln w="50800">
            <a:solidFill>
              <a:schemeClr val="tx1"/>
            </a:solidFill>
            <a:round/>
            <a:headEnd/>
            <a:tailEnd/>
          </a:ln>
        </p:spPr>
        <p:txBody>
          <a:bodyPr/>
          <a:lstStyle/>
          <a:p>
            <a:endParaRPr lang="zh-TW" altLang="en-US"/>
          </a:p>
        </p:txBody>
      </p:sp>
      <p:sp>
        <p:nvSpPr>
          <p:cNvPr id="51223" name="Line 31"/>
          <p:cNvSpPr>
            <a:spLocks noChangeShapeType="1"/>
          </p:cNvSpPr>
          <p:nvPr/>
        </p:nvSpPr>
        <p:spPr bwMode="auto">
          <a:xfrm rot="10800000">
            <a:off x="611188" y="5013325"/>
            <a:ext cx="1008062" cy="0"/>
          </a:xfrm>
          <a:prstGeom prst="line">
            <a:avLst/>
          </a:prstGeom>
          <a:noFill/>
          <a:ln w="50800">
            <a:solidFill>
              <a:schemeClr val="tx1"/>
            </a:solidFill>
            <a:round/>
            <a:headEnd/>
            <a:tailEnd/>
          </a:ln>
        </p:spPr>
        <p:txBody>
          <a:bodyPr/>
          <a:lstStyle/>
          <a:p>
            <a:endParaRPr lang="zh-TW" altLang="en-US"/>
          </a:p>
        </p:txBody>
      </p:sp>
      <p:sp>
        <p:nvSpPr>
          <p:cNvPr id="51224" name="Oval 35"/>
          <p:cNvSpPr>
            <a:spLocks noChangeArrowheads="1"/>
          </p:cNvSpPr>
          <p:nvPr/>
        </p:nvSpPr>
        <p:spPr bwMode="auto">
          <a:xfrm>
            <a:off x="2411413" y="3789363"/>
            <a:ext cx="215900" cy="217487"/>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51225" name="Oval 36"/>
          <p:cNvSpPr>
            <a:spLocks noChangeArrowheads="1"/>
          </p:cNvSpPr>
          <p:nvPr/>
        </p:nvSpPr>
        <p:spPr bwMode="auto">
          <a:xfrm>
            <a:off x="1908175" y="3860800"/>
            <a:ext cx="215900" cy="217488"/>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200741" name="Oval 37"/>
          <p:cNvSpPr>
            <a:spLocks noChangeArrowheads="1"/>
          </p:cNvSpPr>
          <p:nvPr/>
        </p:nvSpPr>
        <p:spPr bwMode="auto">
          <a:xfrm>
            <a:off x="2124075" y="3644900"/>
            <a:ext cx="215900" cy="217488"/>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200742" name="Oval 38"/>
          <p:cNvSpPr>
            <a:spLocks noChangeArrowheads="1"/>
          </p:cNvSpPr>
          <p:nvPr/>
        </p:nvSpPr>
        <p:spPr bwMode="auto">
          <a:xfrm>
            <a:off x="6732588" y="3646488"/>
            <a:ext cx="215900" cy="217487"/>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200743" name="Oval 39"/>
          <p:cNvSpPr>
            <a:spLocks noChangeArrowheads="1"/>
          </p:cNvSpPr>
          <p:nvPr/>
        </p:nvSpPr>
        <p:spPr bwMode="auto">
          <a:xfrm>
            <a:off x="6229350" y="3717925"/>
            <a:ext cx="215900" cy="217488"/>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200744" name="Oval 40"/>
          <p:cNvSpPr>
            <a:spLocks noChangeArrowheads="1"/>
          </p:cNvSpPr>
          <p:nvPr/>
        </p:nvSpPr>
        <p:spPr bwMode="auto">
          <a:xfrm>
            <a:off x="6445250" y="3502025"/>
            <a:ext cx="215900" cy="217488"/>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51230" name="Rectangle 41"/>
          <p:cNvSpPr>
            <a:spLocks noGrp="1" noChangeArrowheads="1"/>
          </p:cNvSpPr>
          <p:nvPr>
            <p:ph type="title"/>
          </p:nvPr>
        </p:nvSpPr>
        <p:spPr bwMode="auto">
          <a:xfrm>
            <a:off x="467544" y="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zh-TW" sz="3600" dirty="0" smtClean="0">
                <a:solidFill>
                  <a:srgbClr val="FF6600"/>
                </a:solidFill>
                <a:latin typeface="Times New Roman" pitchFamily="18" charset="0"/>
              </a:rPr>
              <a:t>Why we want switch </a:t>
            </a:r>
            <a:r>
              <a:rPr lang="en-US" altLang="zh-TW" sz="3600" dirty="0" smtClean="0">
                <a:solidFill>
                  <a:srgbClr val="FF0000"/>
                </a:solidFill>
                <a:latin typeface="Times New Roman" pitchFamily="18" charset="0"/>
              </a:rPr>
              <a:t>red </a:t>
            </a:r>
            <a:r>
              <a:rPr lang="en-US" altLang="zh-TW" sz="3600" dirty="0" smtClean="0">
                <a:solidFill>
                  <a:srgbClr val="FF6600"/>
                </a:solidFill>
                <a:latin typeface="Times New Roman" pitchFamily="18" charset="0"/>
              </a:rPr>
              <a:t>to </a:t>
            </a:r>
            <a:r>
              <a:rPr lang="en-US" altLang="zh-TW" sz="3600" dirty="0" smtClean="0">
                <a:solidFill>
                  <a:srgbClr val="00B050"/>
                </a:solidFill>
                <a:latin typeface="Times New Roman" pitchFamily="18" charset="0"/>
              </a:rPr>
              <a:t>green</a:t>
            </a:r>
            <a:r>
              <a:rPr lang="en-US" altLang="zh-TW" sz="3600" dirty="0" smtClean="0">
                <a:solidFill>
                  <a:srgbClr val="FF6600"/>
                </a:solidFill>
                <a:latin typeface="Times New Roman" pitchFamily="18" charset="0"/>
              </a:rPr>
              <a:t> (or </a:t>
            </a:r>
            <a:r>
              <a:rPr lang="en-US" altLang="zh-TW" sz="3600" dirty="0" smtClean="0">
                <a:solidFill>
                  <a:srgbClr val="0070C0"/>
                </a:solidFill>
                <a:latin typeface="Times New Roman" pitchFamily="18" charset="0"/>
              </a:rPr>
              <a:t>blue</a:t>
            </a:r>
            <a:r>
              <a:rPr lang="en-US" altLang="zh-TW" sz="3600" dirty="0" smtClean="0">
                <a:solidFill>
                  <a:srgbClr val="FF6600"/>
                </a:solidFill>
                <a:latin typeface="Times New Roman" pitchFamily="18" charset="0"/>
              </a:rPr>
              <a:t>) ? (not only lower POF loss…..)</a:t>
            </a:r>
          </a:p>
        </p:txBody>
      </p:sp>
      <p:sp>
        <p:nvSpPr>
          <p:cNvPr id="51231" name="Rectangle 42"/>
          <p:cNvSpPr>
            <a:spLocks noChangeArrowheads="1"/>
          </p:cNvSpPr>
          <p:nvPr/>
        </p:nvSpPr>
        <p:spPr bwMode="auto">
          <a:xfrm>
            <a:off x="1116013" y="5589588"/>
            <a:ext cx="2355850" cy="519112"/>
          </a:xfrm>
          <a:prstGeom prst="rect">
            <a:avLst/>
          </a:prstGeom>
          <a:noFill/>
          <a:ln w="9525">
            <a:noFill/>
            <a:miter lim="800000"/>
            <a:headEnd/>
            <a:tailEnd/>
          </a:ln>
        </p:spPr>
        <p:txBody>
          <a:bodyPr wrap="none" anchor="ctr">
            <a:spAutoFit/>
          </a:bodyPr>
          <a:lstStyle/>
          <a:p>
            <a:r>
              <a:rPr lang="en-US" altLang="zh-TW">
                <a:latin typeface="Times New Roman" pitchFamily="18" charset="0"/>
              </a:rPr>
              <a:t>AlGaAs/GaAs</a:t>
            </a:r>
            <a:r>
              <a:rPr lang="en-US" altLang="zh-TW"/>
              <a:t> </a:t>
            </a:r>
          </a:p>
        </p:txBody>
      </p:sp>
      <p:sp>
        <p:nvSpPr>
          <p:cNvPr id="200747" name="Rectangle 43"/>
          <p:cNvSpPr>
            <a:spLocks noChangeArrowheads="1"/>
          </p:cNvSpPr>
          <p:nvPr/>
        </p:nvSpPr>
        <p:spPr bwMode="auto">
          <a:xfrm>
            <a:off x="5580063" y="5589588"/>
            <a:ext cx="2011362" cy="519112"/>
          </a:xfrm>
          <a:prstGeom prst="rect">
            <a:avLst/>
          </a:prstGeom>
          <a:noFill/>
          <a:ln w="9525">
            <a:noFill/>
            <a:miter lim="800000"/>
            <a:headEnd/>
            <a:tailEnd/>
          </a:ln>
        </p:spPr>
        <p:txBody>
          <a:bodyPr wrap="none" anchor="ctr">
            <a:spAutoFit/>
          </a:bodyPr>
          <a:lstStyle/>
          <a:p>
            <a:r>
              <a:rPr lang="en-US" altLang="zh-TW">
                <a:latin typeface="Times New Roman" pitchFamily="18" charset="0"/>
              </a:rPr>
              <a:t>InGaN/GaN </a:t>
            </a:r>
          </a:p>
        </p:txBody>
      </p:sp>
      <p:sp>
        <p:nvSpPr>
          <p:cNvPr id="51233" name="Text Box 46"/>
          <p:cNvSpPr txBox="1">
            <a:spLocks noChangeArrowheads="1"/>
          </p:cNvSpPr>
          <p:nvPr/>
        </p:nvSpPr>
        <p:spPr bwMode="auto">
          <a:xfrm>
            <a:off x="2555875" y="2649538"/>
            <a:ext cx="441325" cy="519112"/>
          </a:xfrm>
          <a:prstGeom prst="rect">
            <a:avLst/>
          </a:prstGeom>
          <a:noFill/>
          <a:ln w="9525">
            <a:noFill/>
            <a:miter lim="800000"/>
            <a:headEnd/>
            <a:tailEnd/>
          </a:ln>
        </p:spPr>
        <p:txBody>
          <a:bodyPr wrap="none">
            <a:spAutoFit/>
          </a:bodyPr>
          <a:lstStyle/>
          <a:p>
            <a:r>
              <a:rPr lang="en-US" altLang="zh-TW" b="1">
                <a:solidFill>
                  <a:srgbClr val="FF0000"/>
                </a:solidFill>
                <a:latin typeface="Arial Black" pitchFamily="34" charset="0"/>
              </a:rPr>
              <a:t>T</a:t>
            </a:r>
          </a:p>
        </p:txBody>
      </p:sp>
      <p:sp>
        <p:nvSpPr>
          <p:cNvPr id="200751" name="Line 47"/>
          <p:cNvSpPr>
            <a:spLocks noChangeShapeType="1"/>
          </p:cNvSpPr>
          <p:nvPr/>
        </p:nvSpPr>
        <p:spPr bwMode="auto">
          <a:xfrm flipV="1">
            <a:off x="3492500" y="2638425"/>
            <a:ext cx="0" cy="719138"/>
          </a:xfrm>
          <a:prstGeom prst="line">
            <a:avLst/>
          </a:prstGeom>
          <a:noFill/>
          <a:ln w="63500">
            <a:solidFill>
              <a:srgbClr val="FF0000"/>
            </a:solidFill>
            <a:round/>
            <a:headEnd/>
            <a:tailEnd type="triangle" w="med" len="med"/>
          </a:ln>
        </p:spPr>
        <p:txBody>
          <a:bodyPr/>
          <a:lstStyle/>
          <a:p>
            <a:endParaRPr lang="zh-TW" altLang="en-US"/>
          </a:p>
        </p:txBody>
      </p:sp>
      <p:sp>
        <p:nvSpPr>
          <p:cNvPr id="200752" name="Text Box 48"/>
          <p:cNvSpPr txBox="1">
            <a:spLocks noChangeArrowheads="1"/>
          </p:cNvSpPr>
          <p:nvPr/>
        </p:nvSpPr>
        <p:spPr bwMode="auto">
          <a:xfrm>
            <a:off x="2411413" y="2493963"/>
            <a:ext cx="788987" cy="1098550"/>
          </a:xfrm>
          <a:prstGeom prst="rect">
            <a:avLst/>
          </a:prstGeom>
          <a:noFill/>
          <a:ln w="9525">
            <a:noFill/>
            <a:miter lim="800000"/>
            <a:headEnd/>
            <a:tailEnd/>
          </a:ln>
        </p:spPr>
        <p:txBody>
          <a:bodyPr wrap="none">
            <a:spAutoFit/>
          </a:bodyPr>
          <a:lstStyle/>
          <a:p>
            <a:r>
              <a:rPr lang="en-US" altLang="zh-TW" sz="6600">
                <a:solidFill>
                  <a:srgbClr val="FF0000"/>
                </a:solidFill>
                <a:latin typeface="Arial Black" pitchFamily="34" charset="0"/>
                <a:ea typeface="標楷體" pitchFamily="65" charset="-120"/>
              </a:rPr>
              <a:t>T</a:t>
            </a:r>
          </a:p>
        </p:txBody>
      </p:sp>
      <p:sp>
        <p:nvSpPr>
          <p:cNvPr id="200754" name="AutoShape 50"/>
          <p:cNvSpPr>
            <a:spLocks noChangeArrowheads="1"/>
          </p:cNvSpPr>
          <p:nvPr/>
        </p:nvSpPr>
        <p:spPr bwMode="auto">
          <a:xfrm>
            <a:off x="5508625" y="2997200"/>
            <a:ext cx="2087563" cy="1295400"/>
          </a:xfrm>
          <a:prstGeom prst="irregularSeal1">
            <a:avLst/>
          </a:prstGeom>
          <a:solidFill>
            <a:srgbClr val="FFFF00"/>
          </a:solidFill>
          <a:ln w="9525">
            <a:solidFill>
              <a:schemeClr val="tx1"/>
            </a:solidFill>
            <a:miter lim="800000"/>
            <a:headEnd/>
            <a:tailEnd/>
          </a:ln>
        </p:spPr>
        <p:txBody>
          <a:bodyPr wrap="none" anchor="ctr"/>
          <a:lstStyle/>
          <a:p>
            <a:pPr algn="ctr"/>
            <a:r>
              <a:rPr lang="en-US" altLang="zh-TW">
                <a:solidFill>
                  <a:srgbClr val="FF0000"/>
                </a:solidFill>
                <a:latin typeface="Times New Roman" pitchFamily="18" charset="0"/>
              </a:rPr>
              <a:t>Good!!</a:t>
            </a:r>
          </a:p>
        </p:txBody>
      </p:sp>
      <p:sp>
        <p:nvSpPr>
          <p:cNvPr id="51237" name="Text Box 52"/>
          <p:cNvSpPr txBox="1">
            <a:spLocks noChangeArrowheads="1"/>
          </p:cNvSpPr>
          <p:nvPr/>
        </p:nvSpPr>
        <p:spPr bwMode="auto">
          <a:xfrm>
            <a:off x="611188" y="1268413"/>
            <a:ext cx="7508875" cy="822325"/>
          </a:xfrm>
          <a:prstGeom prst="rect">
            <a:avLst/>
          </a:prstGeom>
          <a:noFill/>
          <a:ln w="9525">
            <a:noFill/>
            <a:miter lim="800000"/>
            <a:headEnd/>
            <a:tailEnd/>
          </a:ln>
        </p:spPr>
        <p:txBody>
          <a:bodyPr>
            <a:spAutoFit/>
          </a:bodyPr>
          <a:lstStyle/>
          <a:p>
            <a:r>
              <a:rPr lang="en-US" altLang="zh-TW" sz="2400">
                <a:latin typeface="Times New Roman" pitchFamily="18" charset="0"/>
              </a:rPr>
              <a:t>The power performance of red RCLED is </a:t>
            </a:r>
            <a:r>
              <a:rPr lang="en-US" altLang="en-US" sz="2400">
                <a:solidFill>
                  <a:srgbClr val="FF0000"/>
                </a:solidFill>
                <a:latin typeface="Times New Roman" pitchFamily="18" charset="0"/>
              </a:rPr>
              <a:t>sensitively</a:t>
            </a:r>
            <a:r>
              <a:rPr lang="en-US" altLang="zh-TW" sz="2400">
                <a:latin typeface="Times New Roman" pitchFamily="18" charset="0"/>
              </a:rPr>
              <a:t> to the </a:t>
            </a:r>
            <a:r>
              <a:rPr lang="en-US" altLang="zh-TW" sz="2400">
                <a:solidFill>
                  <a:srgbClr val="FF0000"/>
                </a:solidFill>
                <a:latin typeface="Times New Roman" pitchFamily="18" charset="0"/>
              </a:rPr>
              <a:t>variation of ambient temperature</a:t>
            </a:r>
            <a:r>
              <a:rPr lang="en-US" altLang="zh-TW" sz="2400">
                <a:latin typeface="Times New Roman" pitchFamily="18" charset="0"/>
              </a:rPr>
              <a:t>.</a:t>
            </a:r>
          </a:p>
        </p:txBody>
      </p:sp>
      <p:sp>
        <p:nvSpPr>
          <p:cNvPr id="51238" name="投影片編號版面配置區 43"/>
          <p:cNvSpPr>
            <a:spLocks noGrp="1"/>
          </p:cNvSpPr>
          <p:nvPr>
            <p:ph type="sldNum" sz="quarter" idx="12"/>
          </p:nvPr>
        </p:nvSpPr>
        <p:spPr>
          <a:noFill/>
        </p:spPr>
        <p:txBody>
          <a:bodyPr/>
          <a:lstStyle/>
          <a:p>
            <a:fld id="{5D2A8B62-297D-4C5D-B512-13CD824AFF39}" type="slidenum">
              <a:rPr lang="en-US" altLang="zh-TW" smtClean="0"/>
              <a:pPr/>
              <a:t>12</a:t>
            </a:fld>
            <a:endParaRPr lang="en-US" altLang="zh-TW"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0752"/>
                                        </p:tgtEl>
                                        <p:attrNameLst>
                                          <p:attrName>style.visibility</p:attrName>
                                        </p:attrNameLst>
                                      </p:cBhvr>
                                      <p:to>
                                        <p:strVal val="visible"/>
                                      </p:to>
                                    </p:set>
                                    <p:animEffect transition="in" filter="fade">
                                      <p:cBhvr>
                                        <p:cTn id="7" dur="1000"/>
                                        <p:tgtEl>
                                          <p:spTgt spid="200752"/>
                                        </p:tgtEl>
                                      </p:cBhvr>
                                    </p:animEffect>
                                    <p:anim calcmode="lin" valueType="num">
                                      <p:cBhvr>
                                        <p:cTn id="8" dur="1000" fill="hold"/>
                                        <p:tgtEl>
                                          <p:spTgt spid="200752"/>
                                        </p:tgtEl>
                                        <p:attrNameLst>
                                          <p:attrName>ppt_x</p:attrName>
                                        </p:attrNameLst>
                                      </p:cBhvr>
                                      <p:tavLst>
                                        <p:tav tm="0">
                                          <p:val>
                                            <p:strVal val="#ppt_x"/>
                                          </p:val>
                                        </p:tav>
                                        <p:tav tm="100000">
                                          <p:val>
                                            <p:strVal val="#ppt_x"/>
                                          </p:val>
                                        </p:tav>
                                      </p:tavLst>
                                    </p:anim>
                                    <p:anim calcmode="lin" valueType="num">
                                      <p:cBhvr>
                                        <p:cTn id="9" dur="1000" fill="hold"/>
                                        <p:tgtEl>
                                          <p:spTgt spid="2007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0751"/>
                                        </p:tgtEl>
                                        <p:attrNameLst>
                                          <p:attrName>style.visibility</p:attrName>
                                        </p:attrNameLst>
                                      </p:cBhvr>
                                      <p:to>
                                        <p:strVal val="visible"/>
                                      </p:to>
                                    </p:set>
                                    <p:animEffect transition="in" filter="fade">
                                      <p:cBhvr>
                                        <p:cTn id="12" dur="1000"/>
                                        <p:tgtEl>
                                          <p:spTgt spid="200751"/>
                                        </p:tgtEl>
                                      </p:cBhvr>
                                    </p:animEffect>
                                    <p:anim calcmode="lin" valueType="num">
                                      <p:cBhvr>
                                        <p:cTn id="13" dur="1000" fill="hold"/>
                                        <p:tgtEl>
                                          <p:spTgt spid="200751"/>
                                        </p:tgtEl>
                                        <p:attrNameLst>
                                          <p:attrName>ppt_x</p:attrName>
                                        </p:attrNameLst>
                                      </p:cBhvr>
                                      <p:tavLst>
                                        <p:tav tm="0">
                                          <p:val>
                                            <p:strVal val="#ppt_x"/>
                                          </p:val>
                                        </p:tav>
                                        <p:tav tm="100000">
                                          <p:val>
                                            <p:strVal val="#ppt_x"/>
                                          </p:val>
                                        </p:tav>
                                      </p:tavLst>
                                    </p:anim>
                                    <p:anim calcmode="lin" valueType="num">
                                      <p:cBhvr>
                                        <p:cTn id="14" dur="1000" fill="hold"/>
                                        <p:tgtEl>
                                          <p:spTgt spid="2007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77778E-6 4.6531E-6 C -0.01563 -0.02174 -0.03091 -0.04279 -0.04861 -0.05019 C -0.06615 -0.05759 -0.0967 -0.04626 -0.10643 -0.04533 " pathEditMode="relative" rAng="0" ptsTypes="aaA">
                                      <p:cBhvr>
                                        <p:cTn id="18" dur="2000" fill="hold"/>
                                        <p:tgtEl>
                                          <p:spTgt spid="200741"/>
                                        </p:tgtEl>
                                        <p:attrNameLst>
                                          <p:attrName>ppt_x</p:attrName>
                                          <p:attrName>ppt_y</p:attrName>
                                        </p:attrNameLst>
                                      </p:cBhvr>
                                      <p:rCtr x="-5300" y="-2900"/>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0719"/>
                                        </p:tgtEl>
                                        <p:attrNameLst>
                                          <p:attrName>style.visibility</p:attrName>
                                        </p:attrNameLst>
                                      </p:cBhvr>
                                      <p:to>
                                        <p:strVal val="visible"/>
                                      </p:to>
                                    </p:set>
                                    <p:animEffect transition="in" filter="fade">
                                      <p:cBhvr>
                                        <p:cTn id="23" dur="2000"/>
                                        <p:tgtEl>
                                          <p:spTgt spid="2007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0720"/>
                                        </p:tgtEl>
                                        <p:attrNameLst>
                                          <p:attrName>style.visibility</p:attrName>
                                        </p:attrNameLst>
                                      </p:cBhvr>
                                      <p:to>
                                        <p:strVal val="visible"/>
                                      </p:to>
                                    </p:set>
                                    <p:animEffect transition="in" filter="fade">
                                      <p:cBhvr>
                                        <p:cTn id="26" dur="2000"/>
                                        <p:tgtEl>
                                          <p:spTgt spid="2007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0721"/>
                                        </p:tgtEl>
                                        <p:attrNameLst>
                                          <p:attrName>style.visibility</p:attrName>
                                        </p:attrNameLst>
                                      </p:cBhvr>
                                      <p:to>
                                        <p:strVal val="visible"/>
                                      </p:to>
                                    </p:set>
                                    <p:animEffect transition="in" filter="fade">
                                      <p:cBhvr>
                                        <p:cTn id="29" dur="2000"/>
                                        <p:tgtEl>
                                          <p:spTgt spid="2007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0708"/>
                                        </p:tgtEl>
                                        <p:attrNameLst>
                                          <p:attrName>style.visibility</p:attrName>
                                        </p:attrNameLst>
                                      </p:cBhvr>
                                      <p:to>
                                        <p:strVal val="visible"/>
                                      </p:to>
                                    </p:set>
                                    <p:animEffect transition="in" filter="fade">
                                      <p:cBhvr>
                                        <p:cTn id="32" dur="2000"/>
                                        <p:tgtEl>
                                          <p:spTgt spid="20070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0709"/>
                                        </p:tgtEl>
                                        <p:attrNameLst>
                                          <p:attrName>style.visibility</p:attrName>
                                        </p:attrNameLst>
                                      </p:cBhvr>
                                      <p:to>
                                        <p:strVal val="visible"/>
                                      </p:to>
                                    </p:set>
                                    <p:animEffect transition="in" filter="fade">
                                      <p:cBhvr>
                                        <p:cTn id="35" dur="2000"/>
                                        <p:tgtEl>
                                          <p:spTgt spid="20070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0710"/>
                                        </p:tgtEl>
                                        <p:attrNameLst>
                                          <p:attrName>style.visibility</p:attrName>
                                        </p:attrNameLst>
                                      </p:cBhvr>
                                      <p:to>
                                        <p:strVal val="visible"/>
                                      </p:to>
                                    </p:set>
                                    <p:animEffect transition="in" filter="fade">
                                      <p:cBhvr>
                                        <p:cTn id="38" dur="2000"/>
                                        <p:tgtEl>
                                          <p:spTgt spid="2007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0711"/>
                                        </p:tgtEl>
                                        <p:attrNameLst>
                                          <p:attrName>style.visibility</p:attrName>
                                        </p:attrNameLst>
                                      </p:cBhvr>
                                      <p:to>
                                        <p:strVal val="visible"/>
                                      </p:to>
                                    </p:set>
                                    <p:animEffect transition="in" filter="fade">
                                      <p:cBhvr>
                                        <p:cTn id="41" dur="2000"/>
                                        <p:tgtEl>
                                          <p:spTgt spid="2007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0712"/>
                                        </p:tgtEl>
                                        <p:attrNameLst>
                                          <p:attrName>style.visibility</p:attrName>
                                        </p:attrNameLst>
                                      </p:cBhvr>
                                      <p:to>
                                        <p:strVal val="visible"/>
                                      </p:to>
                                    </p:set>
                                    <p:animEffect transition="in" filter="fade">
                                      <p:cBhvr>
                                        <p:cTn id="44" dur="2000"/>
                                        <p:tgtEl>
                                          <p:spTgt spid="200712"/>
                                        </p:tgtEl>
                                      </p:cBhvr>
                                    </p:animEffec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000"/>
                                        <p:tgtEl>
                                          <p:spTgt spid="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0742"/>
                                        </p:tgtEl>
                                        <p:attrNameLst>
                                          <p:attrName>style.visibility</p:attrName>
                                        </p:attrNameLst>
                                      </p:cBhvr>
                                      <p:to>
                                        <p:strVal val="visible"/>
                                      </p:to>
                                    </p:set>
                                    <p:animEffect transition="in" filter="fade">
                                      <p:cBhvr>
                                        <p:cTn id="50" dur="2000"/>
                                        <p:tgtEl>
                                          <p:spTgt spid="20074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0743"/>
                                        </p:tgtEl>
                                        <p:attrNameLst>
                                          <p:attrName>style.visibility</p:attrName>
                                        </p:attrNameLst>
                                      </p:cBhvr>
                                      <p:to>
                                        <p:strVal val="visible"/>
                                      </p:to>
                                    </p:set>
                                    <p:animEffect transition="in" filter="fade">
                                      <p:cBhvr>
                                        <p:cTn id="53" dur="2000"/>
                                        <p:tgtEl>
                                          <p:spTgt spid="2007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0744"/>
                                        </p:tgtEl>
                                        <p:attrNameLst>
                                          <p:attrName>style.visibility</p:attrName>
                                        </p:attrNameLst>
                                      </p:cBhvr>
                                      <p:to>
                                        <p:strVal val="visible"/>
                                      </p:to>
                                    </p:set>
                                    <p:animEffect transition="in" filter="fade">
                                      <p:cBhvr>
                                        <p:cTn id="56" dur="2000"/>
                                        <p:tgtEl>
                                          <p:spTgt spid="2007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0747"/>
                                        </p:tgtEl>
                                        <p:attrNameLst>
                                          <p:attrName>style.visibility</p:attrName>
                                        </p:attrNameLst>
                                      </p:cBhvr>
                                      <p:to>
                                        <p:strVal val="visible"/>
                                      </p:to>
                                    </p:set>
                                    <p:animEffect transition="in" filter="fade">
                                      <p:cBhvr>
                                        <p:cTn id="59" dur="2000"/>
                                        <p:tgtEl>
                                          <p:spTgt spid="200747"/>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1" nodeType="clickEffect">
                                  <p:stCondLst>
                                    <p:cond delay="0"/>
                                  </p:stCondLst>
                                  <p:childTnLst>
                                    <p:animMotion origin="layout" path="M -3.61111E-6 4.35708E-6 C -0.01962 -0.0081 -0.03906 -0.01596 -0.04549 -0.02429 C -0.05191 -0.03261 -0.04601 -0.04672 -0.03889 -0.05019 C -0.03177 -0.05366 -0.00903 -0.05158 -0.0026 -0.04487 C 0.00382 -0.03816 -0.00087 -0.01758 -3.61111E-6 -0.01041 " pathEditMode="relative" ptsTypes="aaaaA">
                                      <p:cBhvr>
                                        <p:cTn id="63" dur="2000" fill="hold"/>
                                        <p:tgtEl>
                                          <p:spTgt spid="200744"/>
                                        </p:tgtEl>
                                        <p:attrNameLst>
                                          <p:attrName>ppt_x</p:attrName>
                                          <p:attrName>ppt_y</p:attrName>
                                        </p:attrNameLst>
                                      </p:cBhvr>
                                    </p:animMotion>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200754"/>
                                        </p:tgtEl>
                                        <p:attrNameLst>
                                          <p:attrName>style.visibility</p:attrName>
                                        </p:attrNameLst>
                                      </p:cBhvr>
                                      <p:to>
                                        <p:strVal val="visible"/>
                                      </p:to>
                                    </p:set>
                                    <p:anim calcmode="lin" valueType="num">
                                      <p:cBhvr>
                                        <p:cTn id="68" dur="1000" fill="hold"/>
                                        <p:tgtEl>
                                          <p:spTgt spid="200754"/>
                                        </p:tgtEl>
                                        <p:attrNameLst>
                                          <p:attrName>ppt_w</p:attrName>
                                        </p:attrNameLst>
                                      </p:cBhvr>
                                      <p:tavLst>
                                        <p:tav tm="0">
                                          <p:val>
                                            <p:strVal val="#ppt_w+.3"/>
                                          </p:val>
                                        </p:tav>
                                        <p:tav tm="100000">
                                          <p:val>
                                            <p:strVal val="#ppt_w"/>
                                          </p:val>
                                        </p:tav>
                                      </p:tavLst>
                                    </p:anim>
                                    <p:anim calcmode="lin" valueType="num">
                                      <p:cBhvr>
                                        <p:cTn id="69" dur="1000" fill="hold"/>
                                        <p:tgtEl>
                                          <p:spTgt spid="200754"/>
                                        </p:tgtEl>
                                        <p:attrNameLst>
                                          <p:attrName>ppt_h</p:attrName>
                                        </p:attrNameLst>
                                      </p:cBhvr>
                                      <p:tavLst>
                                        <p:tav tm="0">
                                          <p:val>
                                            <p:strVal val="#ppt_h"/>
                                          </p:val>
                                        </p:tav>
                                        <p:tav tm="100000">
                                          <p:val>
                                            <p:strVal val="#ppt_h"/>
                                          </p:val>
                                        </p:tav>
                                      </p:tavLst>
                                    </p:anim>
                                    <p:animEffect transition="in" filter="fade">
                                      <p:cBhvr>
                                        <p:cTn id="70" dur="1000"/>
                                        <p:tgtEl>
                                          <p:spTgt spid="200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9" grpId="0" animBg="1"/>
      <p:bldP spid="200720" grpId="0" animBg="1"/>
      <p:bldP spid="200721" grpId="0" animBg="1"/>
      <p:bldP spid="200708" grpId="0" animBg="1"/>
      <p:bldP spid="200709" grpId="0" animBg="1"/>
      <p:bldP spid="200710" grpId="0" animBg="1"/>
      <p:bldP spid="200711" grpId="0" animBg="1"/>
      <p:bldP spid="200712" grpId="0" animBg="1"/>
      <p:bldP spid="200741" grpId="0" animBg="1"/>
      <p:bldP spid="200742" grpId="0" animBg="1"/>
      <p:bldP spid="200743" grpId="0" animBg="1"/>
      <p:bldP spid="200744" grpId="0" animBg="1"/>
      <p:bldP spid="200744" grpId="1" animBg="1"/>
      <p:bldP spid="200747" grpId="0"/>
      <p:bldP spid="200751" grpId="0" animBg="1"/>
      <p:bldP spid="200752" grpId="0"/>
      <p:bldP spid="2007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0" name="Rectangle 41"/>
          <p:cNvSpPr>
            <a:spLocks noGrp="1" noChangeArrowheads="1"/>
          </p:cNvSpPr>
          <p:nvPr>
            <p:ph type="title"/>
          </p:nvPr>
        </p:nvSpPr>
        <p:spPr bwMode="auto">
          <a:xfrm>
            <a:off x="467544" y="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zh-TW" sz="3600" dirty="0" smtClean="0">
                <a:solidFill>
                  <a:srgbClr val="FF6600"/>
                </a:solidFill>
                <a:latin typeface="Times New Roman" pitchFamily="18" charset="0"/>
              </a:rPr>
              <a:t>Why we want switch </a:t>
            </a:r>
            <a:r>
              <a:rPr lang="en-US" altLang="zh-TW" sz="3600" dirty="0" smtClean="0">
                <a:solidFill>
                  <a:srgbClr val="FF0000"/>
                </a:solidFill>
                <a:latin typeface="Times New Roman" pitchFamily="18" charset="0"/>
              </a:rPr>
              <a:t>red </a:t>
            </a:r>
            <a:r>
              <a:rPr lang="en-US" altLang="zh-TW" sz="3600" dirty="0" smtClean="0">
                <a:solidFill>
                  <a:srgbClr val="FF6600"/>
                </a:solidFill>
                <a:latin typeface="Times New Roman" pitchFamily="18" charset="0"/>
              </a:rPr>
              <a:t>to </a:t>
            </a:r>
            <a:r>
              <a:rPr lang="en-US" altLang="zh-TW" sz="3600" dirty="0" smtClean="0">
                <a:solidFill>
                  <a:srgbClr val="00B050"/>
                </a:solidFill>
                <a:latin typeface="Times New Roman" pitchFamily="18" charset="0"/>
              </a:rPr>
              <a:t>green</a:t>
            </a:r>
            <a:r>
              <a:rPr lang="en-US" altLang="zh-TW" sz="3600" dirty="0" smtClean="0">
                <a:solidFill>
                  <a:srgbClr val="FF6600"/>
                </a:solidFill>
                <a:latin typeface="Times New Roman" pitchFamily="18" charset="0"/>
              </a:rPr>
              <a:t> (or </a:t>
            </a:r>
            <a:r>
              <a:rPr lang="en-US" altLang="zh-TW" sz="3600" dirty="0" smtClean="0">
                <a:solidFill>
                  <a:srgbClr val="0070C0"/>
                </a:solidFill>
                <a:latin typeface="Times New Roman" pitchFamily="18" charset="0"/>
              </a:rPr>
              <a:t>blue</a:t>
            </a:r>
            <a:r>
              <a:rPr lang="en-US" altLang="zh-TW" sz="3600" dirty="0" smtClean="0">
                <a:solidFill>
                  <a:srgbClr val="FF6600"/>
                </a:solidFill>
                <a:latin typeface="Times New Roman" pitchFamily="18" charset="0"/>
              </a:rPr>
              <a:t>) ? (not only lower POF loss…..)</a:t>
            </a:r>
          </a:p>
        </p:txBody>
      </p:sp>
      <p:sp>
        <p:nvSpPr>
          <p:cNvPr id="51238" name="投影片編號版面配置區 43"/>
          <p:cNvSpPr>
            <a:spLocks noGrp="1"/>
          </p:cNvSpPr>
          <p:nvPr>
            <p:ph type="sldNum" sz="quarter" idx="12"/>
          </p:nvPr>
        </p:nvSpPr>
        <p:spPr>
          <a:noFill/>
        </p:spPr>
        <p:txBody>
          <a:bodyPr/>
          <a:lstStyle/>
          <a:p>
            <a:fld id="{5D2A8B62-297D-4C5D-B512-13CD824AFF39}" type="slidenum">
              <a:rPr lang="en-US" altLang="zh-TW" smtClean="0"/>
              <a:pPr/>
              <a:t>13</a:t>
            </a:fld>
            <a:endParaRPr lang="en-US" altLang="zh-TW" smtClean="0"/>
          </a:p>
        </p:txBody>
      </p:sp>
      <p:pic>
        <p:nvPicPr>
          <p:cNvPr id="121858" name="Picture 2"/>
          <p:cNvPicPr>
            <a:picLocks noChangeAspect="1" noChangeArrowheads="1"/>
          </p:cNvPicPr>
          <p:nvPr/>
        </p:nvPicPr>
        <p:blipFill>
          <a:blip r:embed="rId3" cstate="print"/>
          <a:srcRect/>
          <a:stretch>
            <a:fillRect/>
          </a:stretch>
        </p:blipFill>
        <p:spPr bwMode="auto">
          <a:xfrm>
            <a:off x="0" y="1628800"/>
            <a:ext cx="8996440" cy="3636000"/>
          </a:xfrm>
          <a:prstGeom prst="rect">
            <a:avLst/>
          </a:prstGeom>
          <a:noFill/>
          <a:ln w="9525">
            <a:noFill/>
            <a:miter lim="800000"/>
            <a:headEnd/>
            <a:tailEnd/>
          </a:ln>
        </p:spPr>
      </p:pic>
      <p:sp>
        <p:nvSpPr>
          <p:cNvPr id="45" name="文字方塊 44"/>
          <p:cNvSpPr txBox="1"/>
          <p:nvPr/>
        </p:nvSpPr>
        <p:spPr>
          <a:xfrm>
            <a:off x="251520" y="5301208"/>
            <a:ext cx="8352928" cy="1384995"/>
          </a:xfrm>
          <a:prstGeom prst="rect">
            <a:avLst/>
          </a:prstGeom>
          <a:noFill/>
        </p:spPr>
        <p:txBody>
          <a:bodyPr wrap="square" rtlCol="0">
            <a:spAutoFit/>
          </a:bodyPr>
          <a:lstStyle/>
          <a:p>
            <a:r>
              <a:rPr lang="en-US" altLang="zh-TW" dirty="0" smtClean="0"/>
              <a:t>The </a:t>
            </a:r>
            <a:r>
              <a:rPr lang="en-US" altLang="zh-TW" b="1" i="1" u="sng" dirty="0" smtClean="0">
                <a:solidFill>
                  <a:srgbClr val="FF0000"/>
                </a:solidFill>
              </a:rPr>
              <a:t>cost </a:t>
            </a:r>
            <a:r>
              <a:rPr lang="en-US" altLang="zh-TW" dirty="0" smtClean="0"/>
              <a:t>of III-nitride based LED chip becomes </a:t>
            </a:r>
            <a:r>
              <a:rPr lang="en-US" altLang="zh-TW" b="1" i="1" u="sng" dirty="0" smtClean="0">
                <a:solidFill>
                  <a:srgbClr val="00B050"/>
                </a:solidFill>
              </a:rPr>
              <a:t>lower and lower</a:t>
            </a:r>
            <a:r>
              <a:rPr lang="en-US" altLang="zh-TW" dirty="0" smtClean="0"/>
              <a:t>………..(Eventually beats the cost of red RCLED…..) </a:t>
            </a:r>
            <a:endParaRPr lang="zh-TW" altLang="en-US" dirty="0"/>
          </a:p>
        </p:txBody>
      </p:sp>
      <p:sp>
        <p:nvSpPr>
          <p:cNvPr id="46" name="文字方塊 45"/>
          <p:cNvSpPr txBox="1"/>
          <p:nvPr/>
        </p:nvSpPr>
        <p:spPr>
          <a:xfrm>
            <a:off x="683568" y="1124744"/>
            <a:ext cx="8136904" cy="523220"/>
          </a:xfrm>
          <a:prstGeom prst="rect">
            <a:avLst/>
          </a:prstGeom>
          <a:noFill/>
        </p:spPr>
        <p:txBody>
          <a:bodyPr wrap="square" rtlCol="0">
            <a:spAutoFit/>
          </a:bodyPr>
          <a:lstStyle/>
          <a:p>
            <a:r>
              <a:rPr lang="en-US" altLang="zh-TW" dirty="0" smtClean="0"/>
              <a:t>To further reduce the cost of POF </a:t>
            </a:r>
            <a:r>
              <a:rPr lang="en-US" altLang="zh-TW" dirty="0" err="1" smtClean="0"/>
              <a:t>Tx</a:t>
            </a:r>
            <a:r>
              <a:rPr lang="en-US" altLang="zh-TW" dirty="0" smtClean="0"/>
              <a:t>/Rx Chips </a:t>
            </a:r>
            <a:endParaRPr lang="zh-TW" altLang="en-US" dirty="0"/>
          </a:p>
        </p:txBody>
      </p:sp>
      <p:cxnSp>
        <p:nvCxnSpPr>
          <p:cNvPr id="48" name="直線單箭頭接點 47"/>
          <p:cNvCxnSpPr/>
          <p:nvPr/>
        </p:nvCxnSpPr>
        <p:spPr>
          <a:xfrm>
            <a:off x="2051720" y="2420888"/>
            <a:ext cx="1872208"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smtClean="0">
                <a:solidFill>
                  <a:srgbClr val="FF6600"/>
                </a:solidFill>
                <a:latin typeface="Times New Roman" pitchFamily="18" charset="0"/>
              </a:rPr>
              <a:t>Outline</a:t>
            </a:r>
          </a:p>
        </p:txBody>
      </p:sp>
      <p:sp>
        <p:nvSpPr>
          <p:cNvPr id="409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chemeClr val="accent2"/>
                </a:solidFill>
              </a:rPr>
              <a:t>Motivation</a:t>
            </a:r>
          </a:p>
          <a:p>
            <a:pPr eaLnBrk="1" hangingPunct="1"/>
            <a:r>
              <a:rPr lang="en-US" altLang="zh-TW" dirty="0" smtClean="0">
                <a:solidFill>
                  <a:srgbClr val="FF0000"/>
                </a:solidFill>
              </a:rPr>
              <a:t>Internal: Active Layer Design (Thin barrier) </a:t>
            </a:r>
          </a:p>
          <a:p>
            <a:pPr eaLnBrk="1" hangingPunct="1"/>
            <a:r>
              <a:rPr lang="en-US" altLang="zh-TW" dirty="0" smtClean="0">
                <a:solidFill>
                  <a:schemeClr val="accent2"/>
                </a:solidFill>
              </a:rPr>
              <a:t>External: Miniaturized LED on PS Substrate</a:t>
            </a:r>
          </a:p>
          <a:p>
            <a:pPr eaLnBrk="1" hangingPunct="1"/>
            <a:r>
              <a:rPr lang="en-US" altLang="zh-TW" dirty="0" smtClean="0">
                <a:solidFill>
                  <a:schemeClr val="accent2"/>
                </a:solidFill>
              </a:rPr>
              <a:t>Measurement Results </a:t>
            </a:r>
          </a:p>
          <a:p>
            <a:pPr eaLnBrk="1" hangingPunct="1"/>
            <a:r>
              <a:rPr lang="en-US" altLang="zh-TW" dirty="0" smtClean="0">
                <a:solidFill>
                  <a:schemeClr val="accent2"/>
                </a:solidFill>
              </a:rPr>
              <a:t>Conclusion </a:t>
            </a:r>
          </a:p>
        </p:txBody>
      </p:sp>
      <p:sp>
        <p:nvSpPr>
          <p:cNvPr id="40964" name="投影片編號版面配置區 4"/>
          <p:cNvSpPr>
            <a:spLocks noGrp="1"/>
          </p:cNvSpPr>
          <p:nvPr>
            <p:ph type="sldNum" sz="quarter" idx="12"/>
          </p:nvPr>
        </p:nvSpPr>
        <p:spPr>
          <a:noFill/>
        </p:spPr>
        <p:txBody>
          <a:bodyPr/>
          <a:lstStyle/>
          <a:p>
            <a:fld id="{12C35682-797D-417F-908A-29D189478AF8}" type="slidenum">
              <a:rPr lang="en-US" altLang="zh-TW" smtClean="0"/>
              <a:pPr/>
              <a:t>14</a:t>
            </a:fld>
            <a:endParaRPr lang="en-US" altLang="zh-TW" smtClean="0"/>
          </a:p>
        </p:txBody>
      </p:sp>
    </p:spTree>
    <p:extLst>
      <p:ext uri="{BB962C8B-B14F-4D97-AF65-F5344CB8AC3E}">
        <p14:creationId xmlns:p14="http://schemas.microsoft.com/office/powerpoint/2010/main" val="150223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altLang="zh-TW" sz="3600">
                <a:solidFill>
                  <a:srgbClr val="FF6600"/>
                </a:solidFill>
              </a:rPr>
              <a:t>LED modulation characteristics</a:t>
            </a:r>
          </a:p>
        </p:txBody>
      </p:sp>
      <p:sp>
        <p:nvSpPr>
          <p:cNvPr id="365571" name="Rectangle 3"/>
          <p:cNvSpPr>
            <a:spLocks noGrp="1" noChangeArrowheads="1"/>
          </p:cNvSpPr>
          <p:nvPr>
            <p:ph type="body" sz="half" idx="1"/>
          </p:nvPr>
        </p:nvSpPr>
        <p:spPr>
          <a:xfrm>
            <a:off x="539750" y="1773238"/>
            <a:ext cx="8424863" cy="431800"/>
          </a:xfrm>
        </p:spPr>
        <p:txBody>
          <a:bodyPr/>
          <a:lstStyle/>
          <a:p>
            <a:r>
              <a:rPr lang="en-US" altLang="zh-TW" sz="2000"/>
              <a:t>There are two major  limiting factors of modulation-speed of LED</a:t>
            </a:r>
          </a:p>
        </p:txBody>
      </p:sp>
      <p:grpSp>
        <p:nvGrpSpPr>
          <p:cNvPr id="2" name="Group 66"/>
          <p:cNvGrpSpPr>
            <a:grpSpLocks/>
          </p:cNvGrpSpPr>
          <p:nvPr/>
        </p:nvGrpSpPr>
        <p:grpSpPr bwMode="auto">
          <a:xfrm>
            <a:off x="323850" y="5445125"/>
            <a:ext cx="8207375" cy="922338"/>
            <a:chOff x="295" y="3171"/>
            <a:chExt cx="5170" cy="581"/>
          </a:xfrm>
        </p:grpSpPr>
        <p:sp>
          <p:nvSpPr>
            <p:cNvPr id="365627" name="Text Box 59"/>
            <p:cNvSpPr txBox="1">
              <a:spLocks noChangeArrowheads="1"/>
            </p:cNvSpPr>
            <p:nvPr/>
          </p:nvSpPr>
          <p:spPr bwMode="auto">
            <a:xfrm>
              <a:off x="453" y="3171"/>
              <a:ext cx="5012" cy="404"/>
            </a:xfrm>
            <a:prstGeom prst="rect">
              <a:avLst/>
            </a:prstGeom>
            <a:noFill/>
            <a:ln w="9525" algn="ctr">
              <a:noFill/>
              <a:miter lim="800000"/>
              <a:headEnd/>
              <a:tailEnd/>
            </a:ln>
            <a:effectLst/>
          </p:spPr>
          <p:txBody>
            <a:bodyPr>
              <a:spAutoFit/>
            </a:bodyPr>
            <a:lstStyle/>
            <a:p>
              <a:pPr algn="dist">
                <a:spcBef>
                  <a:spcPct val="50000"/>
                </a:spcBef>
              </a:pPr>
              <a:r>
                <a:rPr lang="en-US" altLang="zh-TW" sz="1800"/>
                <a:t>In communication LEDs , the current-injected active region is much smaller, so that the spontaneous lifetime rather than  the diode</a:t>
              </a:r>
            </a:p>
          </p:txBody>
        </p:sp>
        <p:sp>
          <p:nvSpPr>
            <p:cNvPr id="365633" name="Text Box 65"/>
            <p:cNvSpPr txBox="1">
              <a:spLocks noChangeArrowheads="1"/>
            </p:cNvSpPr>
            <p:nvPr/>
          </p:nvSpPr>
          <p:spPr bwMode="auto">
            <a:xfrm>
              <a:off x="295" y="3521"/>
              <a:ext cx="4173" cy="231"/>
            </a:xfrm>
            <a:prstGeom prst="rect">
              <a:avLst/>
            </a:prstGeom>
            <a:noFill/>
            <a:ln w="9525" algn="ctr">
              <a:noFill/>
              <a:miter lim="800000"/>
              <a:headEnd/>
              <a:tailEnd/>
            </a:ln>
            <a:effectLst/>
          </p:spPr>
          <p:txBody>
            <a:bodyPr>
              <a:spAutoFit/>
            </a:bodyPr>
            <a:lstStyle/>
            <a:p>
              <a:pPr>
                <a:spcBef>
                  <a:spcPct val="50000"/>
                </a:spcBef>
              </a:pPr>
              <a:r>
                <a:rPr lang="en-US" altLang="zh-TW" sz="1800"/>
                <a:t>capacitance limits the maximum modulation frequency</a:t>
              </a:r>
            </a:p>
          </p:txBody>
        </p:sp>
      </p:grpSp>
      <p:sp>
        <p:nvSpPr>
          <p:cNvPr id="365694" name="Rectangle 126"/>
          <p:cNvSpPr>
            <a:spLocks noChangeArrowheads="1"/>
          </p:cNvSpPr>
          <p:nvPr/>
        </p:nvSpPr>
        <p:spPr bwMode="auto">
          <a:xfrm>
            <a:off x="971550" y="4056063"/>
            <a:ext cx="2157413" cy="104775"/>
          </a:xfrm>
          <a:prstGeom prst="rect">
            <a:avLst/>
          </a:prstGeom>
          <a:solidFill>
            <a:schemeClr val="accent1"/>
          </a:solidFill>
          <a:ln w="9525" algn="ctr">
            <a:noFill/>
            <a:miter lim="800000"/>
            <a:headEnd/>
            <a:tailEnd/>
          </a:ln>
          <a:effectLst/>
        </p:spPr>
        <p:txBody>
          <a:bodyPr wrap="none" anchor="ctr"/>
          <a:lstStyle/>
          <a:p>
            <a:endParaRPr lang="zh-TW" altLang="en-US"/>
          </a:p>
        </p:txBody>
      </p:sp>
      <p:sp>
        <p:nvSpPr>
          <p:cNvPr id="365695" name="Rectangle 127"/>
          <p:cNvSpPr>
            <a:spLocks noChangeArrowheads="1"/>
          </p:cNvSpPr>
          <p:nvPr/>
        </p:nvSpPr>
        <p:spPr bwMode="auto">
          <a:xfrm>
            <a:off x="971550" y="3949700"/>
            <a:ext cx="2157413" cy="103188"/>
          </a:xfrm>
          <a:prstGeom prst="rect">
            <a:avLst/>
          </a:prstGeom>
          <a:solidFill>
            <a:srgbClr val="00FF00"/>
          </a:solidFill>
          <a:ln w="9525" algn="ctr">
            <a:noFill/>
            <a:miter lim="800000"/>
            <a:headEnd/>
            <a:tailEnd/>
          </a:ln>
          <a:effectLst/>
        </p:spPr>
        <p:txBody>
          <a:bodyPr wrap="none" anchor="ctr"/>
          <a:lstStyle/>
          <a:p>
            <a:endParaRPr lang="zh-TW" altLang="en-US"/>
          </a:p>
        </p:txBody>
      </p:sp>
      <p:sp>
        <p:nvSpPr>
          <p:cNvPr id="365696" name="Rectangle 128"/>
          <p:cNvSpPr>
            <a:spLocks noChangeArrowheads="1"/>
          </p:cNvSpPr>
          <p:nvPr/>
        </p:nvSpPr>
        <p:spPr bwMode="auto">
          <a:xfrm>
            <a:off x="971550" y="4268788"/>
            <a:ext cx="2157413" cy="104775"/>
          </a:xfrm>
          <a:prstGeom prst="rect">
            <a:avLst/>
          </a:prstGeom>
          <a:solidFill>
            <a:schemeClr val="accent1"/>
          </a:solidFill>
          <a:ln w="9525" algn="ctr">
            <a:noFill/>
            <a:miter lim="800000"/>
            <a:headEnd/>
            <a:tailEnd/>
          </a:ln>
          <a:effectLst/>
        </p:spPr>
        <p:txBody>
          <a:bodyPr wrap="none" anchor="ctr"/>
          <a:lstStyle/>
          <a:p>
            <a:endParaRPr lang="zh-TW" altLang="en-US"/>
          </a:p>
        </p:txBody>
      </p:sp>
      <p:sp>
        <p:nvSpPr>
          <p:cNvPr id="365640" name="Rectangle 72"/>
          <p:cNvSpPr>
            <a:spLocks noChangeArrowheads="1"/>
          </p:cNvSpPr>
          <p:nvPr/>
        </p:nvSpPr>
        <p:spPr bwMode="auto">
          <a:xfrm>
            <a:off x="971550" y="4364038"/>
            <a:ext cx="2159000" cy="636587"/>
          </a:xfrm>
          <a:prstGeom prst="rect">
            <a:avLst/>
          </a:prstGeom>
          <a:solidFill>
            <a:srgbClr val="33CCCC"/>
          </a:solidFill>
          <a:ln w="9525" algn="ctr">
            <a:noFill/>
            <a:miter lim="800000"/>
            <a:headEnd/>
            <a:tailEnd/>
          </a:ln>
          <a:effectLst/>
        </p:spPr>
        <p:txBody>
          <a:bodyPr wrap="none" anchor="ctr"/>
          <a:lstStyle/>
          <a:p>
            <a:r>
              <a:rPr lang="en-US" altLang="zh-TW" b="0">
                <a:solidFill>
                  <a:srgbClr val="FFFF00"/>
                </a:solidFill>
              </a:rPr>
              <a:t>N-type</a:t>
            </a:r>
          </a:p>
        </p:txBody>
      </p:sp>
      <p:sp>
        <p:nvSpPr>
          <p:cNvPr id="365647" name="Rectangle 79"/>
          <p:cNvSpPr>
            <a:spLocks noChangeArrowheads="1"/>
          </p:cNvSpPr>
          <p:nvPr/>
        </p:nvSpPr>
        <p:spPr bwMode="auto">
          <a:xfrm>
            <a:off x="971550" y="2781300"/>
            <a:ext cx="2159000" cy="636588"/>
          </a:xfrm>
          <a:prstGeom prst="rect">
            <a:avLst/>
          </a:prstGeom>
          <a:solidFill>
            <a:schemeClr val="hlink"/>
          </a:solidFill>
          <a:ln w="9525" algn="ctr">
            <a:noFill/>
            <a:miter lim="800000"/>
            <a:headEnd/>
            <a:tailEnd/>
          </a:ln>
          <a:effectLst/>
        </p:spPr>
        <p:txBody>
          <a:bodyPr wrap="none" anchor="ctr"/>
          <a:lstStyle/>
          <a:p>
            <a:r>
              <a:rPr lang="en-US" altLang="zh-TW" b="0">
                <a:solidFill>
                  <a:srgbClr val="FFFF00"/>
                </a:solidFill>
                <a:ea typeface="AR MingtiM GB" pitchFamily="49" charset="-122"/>
              </a:rPr>
              <a:t>P-type</a:t>
            </a:r>
          </a:p>
        </p:txBody>
      </p:sp>
      <p:sp>
        <p:nvSpPr>
          <p:cNvPr id="365679" name="Rectangle 111"/>
          <p:cNvSpPr>
            <a:spLocks noChangeArrowheads="1"/>
          </p:cNvSpPr>
          <p:nvPr/>
        </p:nvSpPr>
        <p:spPr bwMode="auto">
          <a:xfrm>
            <a:off x="971550" y="3736975"/>
            <a:ext cx="2157413" cy="109538"/>
          </a:xfrm>
          <a:prstGeom prst="rect">
            <a:avLst/>
          </a:prstGeom>
          <a:solidFill>
            <a:srgbClr val="00FF00"/>
          </a:solidFill>
          <a:ln w="9525" algn="ctr">
            <a:noFill/>
            <a:miter lim="800000"/>
            <a:headEnd/>
            <a:tailEnd/>
          </a:ln>
          <a:effectLst/>
        </p:spPr>
        <p:txBody>
          <a:bodyPr wrap="none" anchor="ctr"/>
          <a:lstStyle/>
          <a:p>
            <a:endParaRPr lang="zh-TW" altLang="en-US"/>
          </a:p>
        </p:txBody>
      </p:sp>
      <p:sp>
        <p:nvSpPr>
          <p:cNvPr id="365680" name="Rectangle 112"/>
          <p:cNvSpPr>
            <a:spLocks noChangeArrowheads="1"/>
          </p:cNvSpPr>
          <p:nvPr/>
        </p:nvSpPr>
        <p:spPr bwMode="auto">
          <a:xfrm>
            <a:off x="971550" y="3633788"/>
            <a:ext cx="2157413" cy="104775"/>
          </a:xfrm>
          <a:prstGeom prst="rect">
            <a:avLst/>
          </a:prstGeom>
          <a:solidFill>
            <a:schemeClr val="accent1"/>
          </a:solidFill>
          <a:ln w="9525" algn="ctr">
            <a:noFill/>
            <a:miter lim="800000"/>
            <a:headEnd/>
            <a:tailEnd/>
          </a:ln>
          <a:effectLst/>
        </p:spPr>
        <p:txBody>
          <a:bodyPr wrap="none" anchor="ctr"/>
          <a:lstStyle/>
          <a:p>
            <a:endParaRPr lang="zh-TW" altLang="en-US"/>
          </a:p>
        </p:txBody>
      </p:sp>
      <p:sp>
        <p:nvSpPr>
          <p:cNvPr id="365681" name="Rectangle 113"/>
          <p:cNvSpPr>
            <a:spLocks noChangeArrowheads="1"/>
          </p:cNvSpPr>
          <p:nvPr/>
        </p:nvSpPr>
        <p:spPr bwMode="auto">
          <a:xfrm>
            <a:off x="971550" y="3529013"/>
            <a:ext cx="2157413" cy="103187"/>
          </a:xfrm>
          <a:prstGeom prst="rect">
            <a:avLst/>
          </a:prstGeom>
          <a:solidFill>
            <a:srgbClr val="00FF00"/>
          </a:solidFill>
          <a:ln w="9525" algn="ctr">
            <a:noFill/>
            <a:miter lim="800000"/>
            <a:headEnd/>
            <a:tailEnd/>
          </a:ln>
          <a:effectLst/>
        </p:spPr>
        <p:txBody>
          <a:bodyPr wrap="none" anchor="ctr"/>
          <a:lstStyle/>
          <a:p>
            <a:endParaRPr lang="zh-TW" altLang="en-US"/>
          </a:p>
        </p:txBody>
      </p:sp>
      <p:sp>
        <p:nvSpPr>
          <p:cNvPr id="365692" name="Rectangle 124"/>
          <p:cNvSpPr>
            <a:spLocks noChangeArrowheads="1"/>
          </p:cNvSpPr>
          <p:nvPr/>
        </p:nvSpPr>
        <p:spPr bwMode="auto">
          <a:xfrm>
            <a:off x="971550" y="3846513"/>
            <a:ext cx="2157413" cy="106362"/>
          </a:xfrm>
          <a:prstGeom prst="rect">
            <a:avLst/>
          </a:prstGeom>
          <a:solidFill>
            <a:schemeClr val="accent1"/>
          </a:solidFill>
          <a:ln w="9525" algn="ctr">
            <a:noFill/>
            <a:miter lim="800000"/>
            <a:headEnd/>
            <a:tailEnd/>
          </a:ln>
          <a:effectLst/>
        </p:spPr>
        <p:txBody>
          <a:bodyPr wrap="none" anchor="ctr"/>
          <a:lstStyle/>
          <a:p>
            <a:r>
              <a:rPr lang="en-US" altLang="zh-TW" b="0">
                <a:solidFill>
                  <a:srgbClr val="FFFF00"/>
                </a:solidFill>
              </a:rPr>
              <a:t>MQW</a:t>
            </a:r>
          </a:p>
        </p:txBody>
      </p:sp>
      <p:sp>
        <p:nvSpPr>
          <p:cNvPr id="365693" name="Rectangle 125"/>
          <p:cNvSpPr>
            <a:spLocks noChangeArrowheads="1"/>
          </p:cNvSpPr>
          <p:nvPr/>
        </p:nvSpPr>
        <p:spPr bwMode="auto">
          <a:xfrm>
            <a:off x="971550" y="4159250"/>
            <a:ext cx="2157413" cy="109538"/>
          </a:xfrm>
          <a:prstGeom prst="rect">
            <a:avLst/>
          </a:prstGeom>
          <a:solidFill>
            <a:srgbClr val="00FF00"/>
          </a:solidFill>
          <a:ln w="9525" algn="ctr">
            <a:noFill/>
            <a:miter lim="800000"/>
            <a:headEnd/>
            <a:tailEnd/>
          </a:ln>
          <a:effectLst/>
        </p:spPr>
        <p:txBody>
          <a:bodyPr wrap="none" anchor="ctr"/>
          <a:lstStyle/>
          <a:p>
            <a:endParaRPr lang="zh-TW" altLang="en-US"/>
          </a:p>
        </p:txBody>
      </p:sp>
      <p:sp>
        <p:nvSpPr>
          <p:cNvPr id="365697" name="Rectangle 129"/>
          <p:cNvSpPr>
            <a:spLocks noChangeArrowheads="1"/>
          </p:cNvSpPr>
          <p:nvPr/>
        </p:nvSpPr>
        <p:spPr bwMode="auto">
          <a:xfrm>
            <a:off x="971550" y="3417888"/>
            <a:ext cx="2157413" cy="106362"/>
          </a:xfrm>
          <a:prstGeom prst="rect">
            <a:avLst/>
          </a:prstGeom>
          <a:solidFill>
            <a:schemeClr val="accent1"/>
          </a:solidFill>
          <a:ln w="9525" algn="ctr">
            <a:noFill/>
            <a:miter lim="800000"/>
            <a:headEnd/>
            <a:tailEnd/>
          </a:ln>
          <a:effectLst/>
        </p:spPr>
        <p:txBody>
          <a:bodyPr wrap="none" anchor="ctr"/>
          <a:lstStyle/>
          <a:p>
            <a:endParaRPr lang="zh-TW" altLang="en-US"/>
          </a:p>
        </p:txBody>
      </p:sp>
      <p:sp>
        <p:nvSpPr>
          <p:cNvPr id="365699" name="AutoShape 131"/>
          <p:cNvSpPr>
            <a:spLocks noChangeArrowheads="1"/>
          </p:cNvSpPr>
          <p:nvPr/>
        </p:nvSpPr>
        <p:spPr bwMode="auto">
          <a:xfrm>
            <a:off x="3635375" y="2636838"/>
            <a:ext cx="1296988" cy="792162"/>
          </a:xfrm>
          <a:prstGeom prst="rightArrow">
            <a:avLst>
              <a:gd name="adj1" fmla="val 50000"/>
              <a:gd name="adj2" fmla="val 40932"/>
            </a:avLst>
          </a:prstGeom>
          <a:solidFill>
            <a:schemeClr val="bg1"/>
          </a:solidFill>
          <a:ln w="38100" algn="ctr">
            <a:solidFill>
              <a:schemeClr val="tx2"/>
            </a:solidFill>
            <a:miter lim="800000"/>
            <a:headEnd/>
            <a:tailEnd/>
          </a:ln>
          <a:effectLst/>
        </p:spPr>
        <p:txBody>
          <a:bodyPr wrap="none" anchor="ctr"/>
          <a:lstStyle/>
          <a:p>
            <a:r>
              <a:rPr lang="en-US" altLang="zh-TW"/>
              <a:t>1</a:t>
            </a:r>
          </a:p>
        </p:txBody>
      </p:sp>
      <p:sp>
        <p:nvSpPr>
          <p:cNvPr id="365700" name="AutoShape 132"/>
          <p:cNvSpPr>
            <a:spLocks noChangeArrowheads="1"/>
          </p:cNvSpPr>
          <p:nvPr/>
        </p:nvSpPr>
        <p:spPr bwMode="auto">
          <a:xfrm>
            <a:off x="3635375" y="4365625"/>
            <a:ext cx="1296988" cy="863600"/>
          </a:xfrm>
          <a:prstGeom prst="rightArrow">
            <a:avLst>
              <a:gd name="adj1" fmla="val 50000"/>
              <a:gd name="adj2" fmla="val 37546"/>
            </a:avLst>
          </a:prstGeom>
          <a:solidFill>
            <a:schemeClr val="bg1"/>
          </a:solidFill>
          <a:ln w="38100" algn="ctr">
            <a:solidFill>
              <a:schemeClr val="tx2"/>
            </a:solidFill>
            <a:miter lim="800000"/>
            <a:headEnd/>
            <a:tailEnd/>
          </a:ln>
          <a:effectLst/>
        </p:spPr>
        <p:txBody>
          <a:bodyPr wrap="none" anchor="ctr"/>
          <a:lstStyle/>
          <a:p>
            <a:r>
              <a:rPr lang="en-US" altLang="zh-TW"/>
              <a:t>2</a:t>
            </a:r>
          </a:p>
        </p:txBody>
      </p:sp>
      <p:grpSp>
        <p:nvGrpSpPr>
          <p:cNvPr id="3" name="Group 142"/>
          <p:cNvGrpSpPr>
            <a:grpSpLocks/>
          </p:cNvGrpSpPr>
          <p:nvPr/>
        </p:nvGrpSpPr>
        <p:grpSpPr bwMode="auto">
          <a:xfrm>
            <a:off x="5292725" y="2349500"/>
            <a:ext cx="1944688" cy="1368425"/>
            <a:chOff x="3334" y="1570"/>
            <a:chExt cx="1225" cy="862"/>
          </a:xfrm>
        </p:grpSpPr>
        <p:sp>
          <p:nvSpPr>
            <p:cNvPr id="365701" name="Line 133"/>
            <p:cNvSpPr>
              <a:spLocks noChangeShapeType="1"/>
            </p:cNvSpPr>
            <p:nvPr/>
          </p:nvSpPr>
          <p:spPr bwMode="auto">
            <a:xfrm>
              <a:off x="3334" y="1661"/>
              <a:ext cx="1089" cy="0"/>
            </a:xfrm>
            <a:prstGeom prst="line">
              <a:avLst/>
            </a:prstGeom>
            <a:noFill/>
            <a:ln w="28575">
              <a:solidFill>
                <a:schemeClr val="tx2"/>
              </a:solidFill>
              <a:round/>
              <a:headEnd/>
              <a:tailEnd/>
            </a:ln>
            <a:effectLst/>
          </p:spPr>
          <p:txBody>
            <a:bodyPr/>
            <a:lstStyle/>
            <a:p>
              <a:endParaRPr lang="zh-TW" altLang="en-US"/>
            </a:p>
          </p:txBody>
        </p:sp>
        <p:sp>
          <p:nvSpPr>
            <p:cNvPr id="365702" name="Line 134"/>
            <p:cNvSpPr>
              <a:spLocks noChangeShapeType="1"/>
            </p:cNvSpPr>
            <p:nvPr/>
          </p:nvSpPr>
          <p:spPr bwMode="auto">
            <a:xfrm>
              <a:off x="3334" y="2341"/>
              <a:ext cx="1089" cy="0"/>
            </a:xfrm>
            <a:prstGeom prst="line">
              <a:avLst/>
            </a:prstGeom>
            <a:noFill/>
            <a:ln w="28575">
              <a:solidFill>
                <a:schemeClr val="tx1"/>
              </a:solidFill>
              <a:round/>
              <a:headEnd/>
              <a:tailEnd/>
            </a:ln>
            <a:effectLst/>
          </p:spPr>
          <p:txBody>
            <a:bodyPr/>
            <a:lstStyle/>
            <a:p>
              <a:endParaRPr lang="zh-TW" altLang="en-US"/>
            </a:p>
          </p:txBody>
        </p:sp>
        <p:sp>
          <p:nvSpPr>
            <p:cNvPr id="365703" name="Oval 135"/>
            <p:cNvSpPr>
              <a:spLocks noChangeArrowheads="1"/>
            </p:cNvSpPr>
            <p:nvPr/>
          </p:nvSpPr>
          <p:spPr bwMode="auto">
            <a:xfrm>
              <a:off x="3560" y="1570"/>
              <a:ext cx="91" cy="91"/>
            </a:xfrm>
            <a:prstGeom prst="ellipse">
              <a:avLst/>
            </a:prstGeom>
            <a:solidFill>
              <a:schemeClr val="tx1"/>
            </a:solidFill>
            <a:ln w="28575" algn="ctr">
              <a:solidFill>
                <a:schemeClr val="tx1"/>
              </a:solidFill>
              <a:round/>
              <a:headEnd/>
              <a:tailEnd/>
            </a:ln>
            <a:effectLst/>
          </p:spPr>
          <p:txBody>
            <a:bodyPr wrap="none" anchor="ctr"/>
            <a:lstStyle/>
            <a:p>
              <a:endParaRPr lang="zh-TW" altLang="en-US"/>
            </a:p>
          </p:txBody>
        </p:sp>
        <p:sp>
          <p:nvSpPr>
            <p:cNvPr id="365704" name="Oval 136"/>
            <p:cNvSpPr>
              <a:spLocks noChangeArrowheads="1"/>
            </p:cNvSpPr>
            <p:nvPr/>
          </p:nvSpPr>
          <p:spPr bwMode="auto">
            <a:xfrm>
              <a:off x="3560" y="2341"/>
              <a:ext cx="90" cy="91"/>
            </a:xfrm>
            <a:prstGeom prst="ellipse">
              <a:avLst/>
            </a:prstGeom>
            <a:noFill/>
            <a:ln w="28575" algn="ctr">
              <a:solidFill>
                <a:schemeClr val="tx1"/>
              </a:solidFill>
              <a:round/>
              <a:headEnd/>
              <a:tailEnd/>
            </a:ln>
            <a:effectLst/>
          </p:spPr>
          <p:txBody>
            <a:bodyPr wrap="none" anchor="ctr"/>
            <a:lstStyle/>
            <a:p>
              <a:endParaRPr lang="zh-TW" altLang="en-US"/>
            </a:p>
          </p:txBody>
        </p:sp>
        <p:sp>
          <p:nvSpPr>
            <p:cNvPr id="365705" name="Freeform 137"/>
            <p:cNvSpPr>
              <a:spLocks/>
            </p:cNvSpPr>
            <p:nvPr/>
          </p:nvSpPr>
          <p:spPr bwMode="auto">
            <a:xfrm>
              <a:off x="3651" y="1706"/>
              <a:ext cx="136" cy="590"/>
            </a:xfrm>
            <a:custGeom>
              <a:avLst/>
              <a:gdLst/>
              <a:ahLst/>
              <a:cxnLst>
                <a:cxn ang="0">
                  <a:pos x="0" y="0"/>
                </a:cxn>
                <a:cxn ang="0">
                  <a:pos x="91" y="91"/>
                </a:cxn>
                <a:cxn ang="0">
                  <a:pos x="136" y="273"/>
                </a:cxn>
                <a:cxn ang="0">
                  <a:pos x="91" y="499"/>
                </a:cxn>
                <a:cxn ang="0">
                  <a:pos x="45" y="590"/>
                </a:cxn>
              </a:cxnLst>
              <a:rect l="0" t="0" r="r" b="b"/>
              <a:pathLst>
                <a:path w="136" h="590">
                  <a:moveTo>
                    <a:pt x="0" y="0"/>
                  </a:moveTo>
                  <a:cubicBezTo>
                    <a:pt x="34" y="23"/>
                    <a:pt x="68" y="46"/>
                    <a:pt x="91" y="91"/>
                  </a:cubicBezTo>
                  <a:cubicBezTo>
                    <a:pt x="114" y="136"/>
                    <a:pt x="136" y="205"/>
                    <a:pt x="136" y="273"/>
                  </a:cubicBezTo>
                  <a:cubicBezTo>
                    <a:pt x="136" y="341"/>
                    <a:pt x="106" y="446"/>
                    <a:pt x="91" y="499"/>
                  </a:cubicBezTo>
                  <a:cubicBezTo>
                    <a:pt x="76" y="552"/>
                    <a:pt x="60" y="571"/>
                    <a:pt x="45" y="590"/>
                  </a:cubicBezTo>
                </a:path>
              </a:pathLst>
            </a:custGeom>
            <a:noFill/>
            <a:ln w="28575" cap="flat" cmpd="sng">
              <a:solidFill>
                <a:schemeClr val="tx1"/>
              </a:solidFill>
              <a:prstDash val="dash"/>
              <a:round/>
              <a:headEnd/>
              <a:tailEnd type="triangle" w="med" len="med"/>
            </a:ln>
            <a:effectLst/>
          </p:spPr>
          <p:txBody>
            <a:bodyPr/>
            <a:lstStyle/>
            <a:p>
              <a:endParaRPr lang="zh-TW" altLang="en-US"/>
            </a:p>
          </p:txBody>
        </p:sp>
        <p:sp>
          <p:nvSpPr>
            <p:cNvPr id="365707" name="Freeform 139"/>
            <p:cNvSpPr>
              <a:spLocks/>
            </p:cNvSpPr>
            <p:nvPr/>
          </p:nvSpPr>
          <p:spPr bwMode="auto">
            <a:xfrm>
              <a:off x="3833" y="1979"/>
              <a:ext cx="726" cy="53"/>
            </a:xfrm>
            <a:custGeom>
              <a:avLst/>
              <a:gdLst/>
              <a:ahLst/>
              <a:cxnLst>
                <a:cxn ang="0">
                  <a:pos x="0" y="53"/>
                </a:cxn>
                <a:cxn ang="0">
                  <a:pos x="45" y="7"/>
                </a:cxn>
                <a:cxn ang="0">
                  <a:pos x="91" y="53"/>
                </a:cxn>
                <a:cxn ang="0">
                  <a:pos x="136" y="98"/>
                </a:cxn>
                <a:cxn ang="0">
                  <a:pos x="181" y="53"/>
                </a:cxn>
                <a:cxn ang="0">
                  <a:pos x="227" y="7"/>
                </a:cxn>
                <a:cxn ang="0">
                  <a:pos x="317" y="98"/>
                </a:cxn>
                <a:cxn ang="0">
                  <a:pos x="363" y="53"/>
                </a:cxn>
                <a:cxn ang="0">
                  <a:pos x="408" y="7"/>
                </a:cxn>
                <a:cxn ang="0">
                  <a:pos x="454" y="53"/>
                </a:cxn>
                <a:cxn ang="0">
                  <a:pos x="499" y="98"/>
                </a:cxn>
                <a:cxn ang="0">
                  <a:pos x="544" y="53"/>
                </a:cxn>
                <a:cxn ang="0">
                  <a:pos x="590" y="7"/>
                </a:cxn>
                <a:cxn ang="0">
                  <a:pos x="635" y="53"/>
                </a:cxn>
                <a:cxn ang="0">
                  <a:pos x="680" y="98"/>
                </a:cxn>
                <a:cxn ang="0">
                  <a:pos x="726" y="53"/>
                </a:cxn>
              </a:cxnLst>
              <a:rect l="0" t="0" r="r" b="b"/>
              <a:pathLst>
                <a:path w="726" h="106">
                  <a:moveTo>
                    <a:pt x="0" y="53"/>
                  </a:moveTo>
                  <a:cubicBezTo>
                    <a:pt x="15" y="30"/>
                    <a:pt x="30" y="7"/>
                    <a:pt x="45" y="7"/>
                  </a:cubicBezTo>
                  <a:cubicBezTo>
                    <a:pt x="60" y="7"/>
                    <a:pt x="76" y="38"/>
                    <a:pt x="91" y="53"/>
                  </a:cubicBezTo>
                  <a:cubicBezTo>
                    <a:pt x="106" y="68"/>
                    <a:pt x="121" y="98"/>
                    <a:pt x="136" y="98"/>
                  </a:cubicBezTo>
                  <a:cubicBezTo>
                    <a:pt x="151" y="98"/>
                    <a:pt x="166" y="68"/>
                    <a:pt x="181" y="53"/>
                  </a:cubicBezTo>
                  <a:cubicBezTo>
                    <a:pt x="196" y="38"/>
                    <a:pt x="204" y="0"/>
                    <a:pt x="227" y="7"/>
                  </a:cubicBezTo>
                  <a:cubicBezTo>
                    <a:pt x="250" y="14"/>
                    <a:pt x="294" y="90"/>
                    <a:pt x="317" y="98"/>
                  </a:cubicBezTo>
                  <a:cubicBezTo>
                    <a:pt x="340" y="106"/>
                    <a:pt x="348" y="68"/>
                    <a:pt x="363" y="53"/>
                  </a:cubicBezTo>
                  <a:cubicBezTo>
                    <a:pt x="378" y="38"/>
                    <a:pt x="393" y="7"/>
                    <a:pt x="408" y="7"/>
                  </a:cubicBezTo>
                  <a:cubicBezTo>
                    <a:pt x="423" y="7"/>
                    <a:pt x="439" y="38"/>
                    <a:pt x="454" y="53"/>
                  </a:cubicBezTo>
                  <a:cubicBezTo>
                    <a:pt x="469" y="68"/>
                    <a:pt x="484" y="98"/>
                    <a:pt x="499" y="98"/>
                  </a:cubicBezTo>
                  <a:cubicBezTo>
                    <a:pt x="514" y="98"/>
                    <a:pt x="529" y="68"/>
                    <a:pt x="544" y="53"/>
                  </a:cubicBezTo>
                  <a:cubicBezTo>
                    <a:pt x="559" y="38"/>
                    <a:pt x="575" y="7"/>
                    <a:pt x="590" y="7"/>
                  </a:cubicBezTo>
                  <a:cubicBezTo>
                    <a:pt x="605" y="7"/>
                    <a:pt x="620" y="38"/>
                    <a:pt x="635" y="53"/>
                  </a:cubicBezTo>
                  <a:cubicBezTo>
                    <a:pt x="650" y="68"/>
                    <a:pt x="665" y="98"/>
                    <a:pt x="680" y="98"/>
                  </a:cubicBezTo>
                  <a:cubicBezTo>
                    <a:pt x="695" y="98"/>
                    <a:pt x="718" y="60"/>
                    <a:pt x="726" y="53"/>
                  </a:cubicBezTo>
                </a:path>
              </a:pathLst>
            </a:custGeom>
            <a:noFill/>
            <a:ln w="28575" cap="flat" cmpd="sng">
              <a:solidFill>
                <a:schemeClr val="tx1"/>
              </a:solidFill>
              <a:prstDash val="solid"/>
              <a:round/>
              <a:headEnd/>
              <a:tailEnd type="triangle" w="med" len="med"/>
            </a:ln>
            <a:effectLst/>
          </p:spPr>
          <p:txBody>
            <a:bodyPr/>
            <a:lstStyle/>
            <a:p>
              <a:endParaRPr lang="zh-TW" altLang="en-US"/>
            </a:p>
          </p:txBody>
        </p:sp>
      </p:grpSp>
      <p:sp>
        <p:nvSpPr>
          <p:cNvPr id="365711" name="Text Box 143"/>
          <p:cNvSpPr txBox="1">
            <a:spLocks noChangeArrowheads="1"/>
          </p:cNvSpPr>
          <p:nvPr/>
        </p:nvSpPr>
        <p:spPr bwMode="auto">
          <a:xfrm>
            <a:off x="7308850" y="2420938"/>
            <a:ext cx="1657350" cy="641350"/>
          </a:xfrm>
          <a:prstGeom prst="rect">
            <a:avLst/>
          </a:prstGeom>
          <a:noFill/>
          <a:ln w="9525" algn="ctr">
            <a:noFill/>
            <a:miter lim="800000"/>
            <a:headEnd/>
            <a:tailEnd/>
          </a:ln>
          <a:effectLst/>
        </p:spPr>
        <p:txBody>
          <a:bodyPr>
            <a:spAutoFit/>
          </a:bodyPr>
          <a:lstStyle/>
          <a:p>
            <a:pPr>
              <a:spcBef>
                <a:spcPct val="50000"/>
              </a:spcBef>
            </a:pPr>
            <a:r>
              <a:rPr lang="en-US" altLang="zh-TW" sz="1800">
                <a:solidFill>
                  <a:srgbClr val="FF0000"/>
                </a:solidFill>
              </a:rPr>
              <a:t>Spontaneous lifetime</a:t>
            </a:r>
          </a:p>
        </p:txBody>
      </p:sp>
      <p:sp>
        <p:nvSpPr>
          <p:cNvPr id="365712" name="Text Box 144"/>
          <p:cNvSpPr txBox="1">
            <a:spLocks noChangeArrowheads="1"/>
          </p:cNvSpPr>
          <p:nvPr/>
        </p:nvSpPr>
        <p:spPr bwMode="auto">
          <a:xfrm>
            <a:off x="7596188" y="4005263"/>
            <a:ext cx="1225550" cy="366712"/>
          </a:xfrm>
          <a:prstGeom prst="rect">
            <a:avLst/>
          </a:prstGeom>
          <a:noFill/>
          <a:ln w="9525" algn="ctr">
            <a:noFill/>
            <a:miter lim="800000"/>
            <a:headEnd/>
            <a:tailEnd/>
          </a:ln>
          <a:effectLst/>
        </p:spPr>
        <p:txBody>
          <a:bodyPr>
            <a:spAutoFit/>
          </a:bodyPr>
          <a:lstStyle/>
          <a:p>
            <a:pPr>
              <a:spcBef>
                <a:spcPct val="50000"/>
              </a:spcBef>
            </a:pPr>
            <a:r>
              <a:rPr lang="en-US" altLang="zh-TW" sz="1800">
                <a:solidFill>
                  <a:srgbClr val="FF0000"/>
                </a:solidFill>
              </a:rPr>
              <a:t>RC Delay</a:t>
            </a:r>
          </a:p>
        </p:txBody>
      </p:sp>
      <p:graphicFrame>
        <p:nvGraphicFramePr>
          <p:cNvPr id="365715" name="Object 147"/>
          <p:cNvGraphicFramePr>
            <a:graphicFrameLocks noGrp="1" noChangeAspect="1"/>
          </p:cNvGraphicFramePr>
          <p:nvPr>
            <p:ph sz="quarter" idx="3"/>
          </p:nvPr>
        </p:nvGraphicFramePr>
        <p:xfrm>
          <a:off x="7667625" y="4437063"/>
          <a:ext cx="1201738" cy="677862"/>
        </p:xfrm>
        <a:graphic>
          <a:graphicData uri="http://schemas.openxmlformats.org/presentationml/2006/ole">
            <mc:AlternateContent xmlns:mc="http://schemas.openxmlformats.org/markup-compatibility/2006">
              <mc:Choice xmlns:v="urn:schemas-microsoft-com:vml" Requires="v">
                <p:oleObj spid="_x0000_s129098" name="Equation" r:id="rId3" imgW="698400" imgH="393480" progId="">
                  <p:embed/>
                </p:oleObj>
              </mc:Choice>
              <mc:Fallback>
                <p:oleObj name="Equation" r:id="rId3" imgW="69840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4437063"/>
                        <a:ext cx="1201738"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717" name="Object 149"/>
          <p:cNvGraphicFramePr>
            <a:graphicFrameLocks noChangeAspect="1"/>
          </p:cNvGraphicFramePr>
          <p:nvPr/>
        </p:nvGraphicFramePr>
        <p:xfrm>
          <a:off x="5508625" y="3716338"/>
          <a:ext cx="1728788" cy="1636712"/>
        </p:xfrm>
        <a:graphic>
          <a:graphicData uri="http://schemas.openxmlformats.org/presentationml/2006/ole">
            <mc:AlternateContent xmlns:mc="http://schemas.openxmlformats.org/markup-compatibility/2006">
              <mc:Choice xmlns:v="urn:schemas-microsoft-com:vml" Requires="v">
                <p:oleObj spid="_x0000_s129099" name="Visio" r:id="rId5" imgW="1030986" imgH="974750" progId="">
                  <p:embed/>
                </p:oleObj>
              </mc:Choice>
              <mc:Fallback>
                <p:oleObj name="Visio" r:id="rId5" imgW="1030986" imgH="97475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3716338"/>
                        <a:ext cx="1728788" cy="16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ltLang="zh-TW" sz="3200" dirty="0" smtClean="0">
                <a:solidFill>
                  <a:srgbClr val="FF6600"/>
                </a:solidFill>
              </a:rPr>
              <a:t>What’s the problem of </a:t>
            </a:r>
            <a:r>
              <a:rPr lang="en-US" altLang="zh-TW" sz="3200" dirty="0" err="1" smtClean="0">
                <a:solidFill>
                  <a:srgbClr val="FF6600"/>
                </a:solidFill>
              </a:rPr>
              <a:t>GaN</a:t>
            </a:r>
            <a:r>
              <a:rPr lang="en-US" altLang="zh-TW" sz="3200" dirty="0" smtClean="0">
                <a:solidFill>
                  <a:srgbClr val="FF6600"/>
                </a:solidFill>
              </a:rPr>
              <a:t> MQWs ?</a:t>
            </a:r>
            <a:endParaRPr lang="en-US" altLang="zh-TW" sz="3200" dirty="0">
              <a:solidFill>
                <a:srgbClr val="FF6600"/>
              </a:solidFill>
            </a:endParaRPr>
          </a:p>
        </p:txBody>
      </p:sp>
      <p:grpSp>
        <p:nvGrpSpPr>
          <p:cNvPr id="2" name="Group 39"/>
          <p:cNvGrpSpPr>
            <a:grpSpLocks/>
          </p:cNvGrpSpPr>
          <p:nvPr/>
        </p:nvGrpSpPr>
        <p:grpSpPr bwMode="auto">
          <a:xfrm>
            <a:off x="684213" y="5518150"/>
            <a:ext cx="8351837" cy="1366838"/>
            <a:chOff x="340" y="3249"/>
            <a:chExt cx="5261" cy="861"/>
          </a:xfrm>
        </p:grpSpPr>
        <p:sp>
          <p:nvSpPr>
            <p:cNvPr id="376872" name="Text Box 40"/>
            <p:cNvSpPr txBox="1">
              <a:spLocks noChangeArrowheads="1"/>
            </p:cNvSpPr>
            <p:nvPr/>
          </p:nvSpPr>
          <p:spPr bwMode="auto">
            <a:xfrm>
              <a:off x="340" y="3249"/>
              <a:ext cx="5035" cy="404"/>
            </a:xfrm>
            <a:prstGeom prst="rect">
              <a:avLst/>
            </a:prstGeom>
            <a:noFill/>
            <a:ln w="9525" algn="ctr">
              <a:noFill/>
              <a:miter lim="800000"/>
              <a:headEnd/>
              <a:tailEnd/>
            </a:ln>
            <a:effectLst/>
          </p:spPr>
          <p:txBody>
            <a:bodyPr>
              <a:spAutoFit/>
            </a:bodyPr>
            <a:lstStyle/>
            <a:p>
              <a:pPr algn="dist">
                <a:spcBef>
                  <a:spcPct val="50000"/>
                </a:spcBef>
              </a:pPr>
              <a:r>
                <a:rPr lang="en-US" altLang="zh-TW" sz="1800">
                  <a:solidFill>
                    <a:srgbClr val="003366"/>
                  </a:solidFill>
                </a:rPr>
                <a:t>The better material quality in the interface between well and barrier, screening of piezoelectric field, higher of electron/hole wave function</a:t>
              </a:r>
            </a:p>
          </p:txBody>
        </p:sp>
        <p:sp>
          <p:nvSpPr>
            <p:cNvPr id="376873" name="Text Box 41"/>
            <p:cNvSpPr txBox="1">
              <a:spLocks noChangeArrowheads="1"/>
            </p:cNvSpPr>
            <p:nvPr/>
          </p:nvSpPr>
          <p:spPr bwMode="auto">
            <a:xfrm>
              <a:off x="385" y="3612"/>
              <a:ext cx="5216" cy="231"/>
            </a:xfrm>
            <a:prstGeom prst="rect">
              <a:avLst/>
            </a:prstGeom>
            <a:noFill/>
            <a:ln w="9525" algn="ctr">
              <a:noFill/>
              <a:miter lim="800000"/>
              <a:headEnd/>
              <a:tailEnd/>
            </a:ln>
            <a:effectLst/>
          </p:spPr>
          <p:txBody>
            <a:bodyPr>
              <a:spAutoFit/>
            </a:bodyPr>
            <a:lstStyle/>
            <a:p>
              <a:pPr>
                <a:spcBef>
                  <a:spcPct val="50000"/>
                </a:spcBef>
              </a:pPr>
              <a:endParaRPr lang="zh-TW" altLang="zh-TW" sz="1800"/>
            </a:p>
          </p:txBody>
        </p:sp>
        <p:sp>
          <p:nvSpPr>
            <p:cNvPr id="376874" name="Text Box 42"/>
            <p:cNvSpPr txBox="1">
              <a:spLocks noChangeArrowheads="1"/>
            </p:cNvSpPr>
            <p:nvPr/>
          </p:nvSpPr>
          <p:spPr bwMode="auto">
            <a:xfrm>
              <a:off x="340" y="3619"/>
              <a:ext cx="4717" cy="491"/>
            </a:xfrm>
            <a:prstGeom prst="rect">
              <a:avLst/>
            </a:prstGeom>
            <a:noFill/>
            <a:ln w="9525" algn="ctr">
              <a:noFill/>
              <a:miter lim="800000"/>
              <a:headEnd/>
              <a:tailEnd/>
            </a:ln>
            <a:effectLst/>
          </p:spPr>
          <p:txBody>
            <a:bodyPr>
              <a:spAutoFit/>
            </a:bodyPr>
            <a:lstStyle/>
            <a:p>
              <a:pPr algn="l">
                <a:spcBef>
                  <a:spcPct val="50000"/>
                </a:spcBef>
              </a:pPr>
              <a:r>
                <a:rPr lang="en-US" altLang="zh-TW" sz="1800">
                  <a:solidFill>
                    <a:srgbClr val="003366"/>
                  </a:solidFill>
                </a:rPr>
                <a:t>overlapping in the well region</a:t>
              </a:r>
            </a:p>
            <a:p>
              <a:pPr>
                <a:spcBef>
                  <a:spcPct val="50000"/>
                </a:spcBef>
              </a:pPr>
              <a:endParaRPr lang="en-US" altLang="zh-TW" sz="1800">
                <a:solidFill>
                  <a:srgbClr val="003366"/>
                </a:solidFill>
              </a:endParaRPr>
            </a:p>
          </p:txBody>
        </p:sp>
      </p:grpSp>
      <p:sp>
        <p:nvSpPr>
          <p:cNvPr id="376911" name="Text Box 79"/>
          <p:cNvSpPr txBox="1">
            <a:spLocks noChangeArrowheads="1"/>
          </p:cNvSpPr>
          <p:nvPr/>
        </p:nvSpPr>
        <p:spPr bwMode="auto">
          <a:xfrm>
            <a:off x="4572000" y="2060575"/>
            <a:ext cx="3816350" cy="404813"/>
          </a:xfrm>
          <a:prstGeom prst="rect">
            <a:avLst/>
          </a:prstGeom>
          <a:solidFill>
            <a:srgbClr val="CCFFFF"/>
          </a:solidFill>
          <a:ln w="38100" algn="ctr">
            <a:solidFill>
              <a:srgbClr val="003399"/>
            </a:solidFill>
            <a:miter lim="800000"/>
            <a:headEnd/>
            <a:tailEnd/>
          </a:ln>
          <a:effectLst/>
        </p:spPr>
        <p:txBody>
          <a:bodyPr>
            <a:spAutoFit/>
          </a:bodyPr>
          <a:lstStyle/>
          <a:p>
            <a:pPr>
              <a:spcBef>
                <a:spcPct val="50000"/>
              </a:spcBef>
            </a:pPr>
            <a:r>
              <a:rPr lang="en-US" altLang="zh-TW" sz="1800"/>
              <a:t>MQW  with barrier doping</a:t>
            </a:r>
          </a:p>
        </p:txBody>
      </p:sp>
      <p:sp>
        <p:nvSpPr>
          <p:cNvPr id="376912" name="Text Box 80"/>
          <p:cNvSpPr txBox="1">
            <a:spLocks noChangeArrowheads="1"/>
          </p:cNvSpPr>
          <p:nvPr/>
        </p:nvSpPr>
        <p:spPr bwMode="auto">
          <a:xfrm>
            <a:off x="611188" y="2060575"/>
            <a:ext cx="3817937" cy="404813"/>
          </a:xfrm>
          <a:prstGeom prst="rect">
            <a:avLst/>
          </a:prstGeom>
          <a:solidFill>
            <a:srgbClr val="CCFFFF"/>
          </a:solidFill>
          <a:ln w="38100" algn="ctr">
            <a:solidFill>
              <a:srgbClr val="003399"/>
            </a:solidFill>
            <a:miter lim="800000"/>
            <a:headEnd/>
            <a:tailEnd/>
          </a:ln>
          <a:effectLst/>
        </p:spPr>
        <p:txBody>
          <a:bodyPr>
            <a:spAutoFit/>
          </a:bodyPr>
          <a:lstStyle/>
          <a:p>
            <a:pPr>
              <a:spcBef>
                <a:spcPct val="50000"/>
              </a:spcBef>
            </a:pPr>
            <a:r>
              <a:rPr lang="en-US" altLang="zh-TW" sz="1800"/>
              <a:t>MQW without barrier doping</a:t>
            </a:r>
          </a:p>
        </p:txBody>
      </p:sp>
      <p:sp>
        <p:nvSpPr>
          <p:cNvPr id="376914" name="Text Box 82"/>
          <p:cNvSpPr txBox="1">
            <a:spLocks noChangeArrowheads="1"/>
          </p:cNvSpPr>
          <p:nvPr/>
        </p:nvSpPr>
        <p:spPr bwMode="auto">
          <a:xfrm>
            <a:off x="114300" y="3751263"/>
            <a:ext cx="1800225" cy="641350"/>
          </a:xfrm>
          <a:prstGeom prst="rect">
            <a:avLst/>
          </a:prstGeom>
          <a:noFill/>
          <a:ln w="9525" algn="ctr">
            <a:noFill/>
            <a:miter lim="800000"/>
            <a:headEnd/>
            <a:tailEnd/>
          </a:ln>
          <a:effectLst/>
        </p:spPr>
        <p:txBody>
          <a:bodyPr>
            <a:spAutoFit/>
          </a:bodyPr>
          <a:lstStyle/>
          <a:p>
            <a:pPr>
              <a:spcBef>
                <a:spcPct val="50000"/>
              </a:spcBef>
            </a:pPr>
            <a:r>
              <a:rPr lang="en-US" altLang="zh-TW" sz="1800">
                <a:solidFill>
                  <a:srgbClr val="0066FF"/>
                </a:solidFill>
              </a:rPr>
              <a:t>Wave function overlapping</a:t>
            </a:r>
          </a:p>
        </p:txBody>
      </p:sp>
      <p:sp>
        <p:nvSpPr>
          <p:cNvPr id="376927" name="Text Box 95"/>
          <p:cNvSpPr txBox="1">
            <a:spLocks noChangeArrowheads="1"/>
          </p:cNvSpPr>
          <p:nvPr/>
        </p:nvSpPr>
        <p:spPr bwMode="auto">
          <a:xfrm>
            <a:off x="7108825" y="3736975"/>
            <a:ext cx="1800225" cy="641350"/>
          </a:xfrm>
          <a:prstGeom prst="rect">
            <a:avLst/>
          </a:prstGeom>
          <a:noFill/>
          <a:ln w="9525" algn="ctr">
            <a:noFill/>
            <a:miter lim="800000"/>
            <a:headEnd/>
            <a:tailEnd/>
          </a:ln>
          <a:effectLst/>
        </p:spPr>
        <p:txBody>
          <a:bodyPr>
            <a:spAutoFit/>
          </a:bodyPr>
          <a:lstStyle/>
          <a:p>
            <a:pPr>
              <a:spcBef>
                <a:spcPct val="50000"/>
              </a:spcBef>
            </a:pPr>
            <a:r>
              <a:rPr lang="en-US" altLang="zh-TW" sz="1800">
                <a:solidFill>
                  <a:srgbClr val="0066FF"/>
                </a:solidFill>
              </a:rPr>
              <a:t>Wave function overlapping</a:t>
            </a:r>
          </a:p>
        </p:txBody>
      </p:sp>
      <p:sp>
        <p:nvSpPr>
          <p:cNvPr id="376932" name="Line 100"/>
          <p:cNvSpPr>
            <a:spLocks noChangeShapeType="1"/>
          </p:cNvSpPr>
          <p:nvPr/>
        </p:nvSpPr>
        <p:spPr bwMode="auto">
          <a:xfrm flipV="1">
            <a:off x="8883650" y="3838575"/>
            <a:ext cx="0" cy="504825"/>
          </a:xfrm>
          <a:prstGeom prst="line">
            <a:avLst/>
          </a:prstGeom>
          <a:noFill/>
          <a:ln w="38100">
            <a:solidFill>
              <a:srgbClr val="3366FF"/>
            </a:solidFill>
            <a:round/>
            <a:headEnd/>
            <a:tailEnd type="triangle" w="med" len="med"/>
          </a:ln>
          <a:effectLst/>
        </p:spPr>
        <p:txBody>
          <a:bodyPr/>
          <a:lstStyle/>
          <a:p>
            <a:endParaRPr lang="zh-TW" altLang="en-US"/>
          </a:p>
        </p:txBody>
      </p:sp>
      <p:grpSp>
        <p:nvGrpSpPr>
          <p:cNvPr id="3" name="Group 65"/>
          <p:cNvGrpSpPr>
            <a:grpSpLocks/>
          </p:cNvGrpSpPr>
          <p:nvPr/>
        </p:nvGrpSpPr>
        <p:grpSpPr bwMode="auto">
          <a:xfrm>
            <a:off x="4716463" y="3082925"/>
            <a:ext cx="2303462" cy="647700"/>
            <a:chOff x="3198" y="2024"/>
            <a:chExt cx="1451" cy="408"/>
          </a:xfrm>
        </p:grpSpPr>
        <p:sp>
          <p:nvSpPr>
            <p:cNvPr id="376837" name="Line 5"/>
            <p:cNvSpPr>
              <a:spLocks noChangeShapeType="1"/>
            </p:cNvSpPr>
            <p:nvPr/>
          </p:nvSpPr>
          <p:spPr bwMode="auto">
            <a:xfrm>
              <a:off x="3198" y="2024"/>
              <a:ext cx="483" cy="0"/>
            </a:xfrm>
            <a:prstGeom prst="line">
              <a:avLst/>
            </a:prstGeom>
            <a:noFill/>
            <a:ln w="63500">
              <a:solidFill>
                <a:schemeClr val="tx1"/>
              </a:solidFill>
              <a:round/>
              <a:headEnd/>
              <a:tailEnd/>
            </a:ln>
            <a:effectLst/>
          </p:spPr>
          <p:txBody>
            <a:bodyPr/>
            <a:lstStyle/>
            <a:p>
              <a:endParaRPr lang="zh-TW" altLang="en-US"/>
            </a:p>
          </p:txBody>
        </p:sp>
        <p:sp>
          <p:nvSpPr>
            <p:cNvPr id="376838" name="Line 6"/>
            <p:cNvSpPr>
              <a:spLocks noChangeShapeType="1"/>
            </p:cNvSpPr>
            <p:nvPr/>
          </p:nvSpPr>
          <p:spPr bwMode="auto">
            <a:xfrm>
              <a:off x="3680" y="2024"/>
              <a:ext cx="16" cy="408"/>
            </a:xfrm>
            <a:prstGeom prst="line">
              <a:avLst/>
            </a:prstGeom>
            <a:noFill/>
            <a:ln w="63500">
              <a:solidFill>
                <a:schemeClr val="tx1"/>
              </a:solidFill>
              <a:round/>
              <a:headEnd/>
              <a:tailEnd/>
            </a:ln>
            <a:effectLst/>
          </p:spPr>
          <p:txBody>
            <a:bodyPr/>
            <a:lstStyle/>
            <a:p>
              <a:endParaRPr lang="zh-TW" altLang="en-US"/>
            </a:p>
          </p:txBody>
        </p:sp>
        <p:sp>
          <p:nvSpPr>
            <p:cNvPr id="376839" name="Line 7"/>
            <p:cNvSpPr>
              <a:spLocks noChangeShapeType="1"/>
            </p:cNvSpPr>
            <p:nvPr/>
          </p:nvSpPr>
          <p:spPr bwMode="auto">
            <a:xfrm>
              <a:off x="3696" y="2432"/>
              <a:ext cx="514" cy="0"/>
            </a:xfrm>
            <a:prstGeom prst="line">
              <a:avLst/>
            </a:prstGeom>
            <a:noFill/>
            <a:ln w="63500">
              <a:solidFill>
                <a:schemeClr val="tx1"/>
              </a:solidFill>
              <a:round/>
              <a:headEnd/>
              <a:tailEnd/>
            </a:ln>
            <a:effectLst/>
          </p:spPr>
          <p:txBody>
            <a:bodyPr/>
            <a:lstStyle/>
            <a:p>
              <a:endParaRPr lang="zh-TW" altLang="en-US"/>
            </a:p>
          </p:txBody>
        </p:sp>
        <p:sp>
          <p:nvSpPr>
            <p:cNvPr id="376844" name="Line 12"/>
            <p:cNvSpPr>
              <a:spLocks noChangeShapeType="1"/>
            </p:cNvSpPr>
            <p:nvPr/>
          </p:nvSpPr>
          <p:spPr bwMode="auto">
            <a:xfrm>
              <a:off x="4195" y="2024"/>
              <a:ext cx="0" cy="408"/>
            </a:xfrm>
            <a:prstGeom prst="line">
              <a:avLst/>
            </a:prstGeom>
            <a:noFill/>
            <a:ln w="63500">
              <a:solidFill>
                <a:schemeClr val="tx1"/>
              </a:solidFill>
              <a:round/>
              <a:headEnd/>
              <a:tailEnd/>
            </a:ln>
            <a:effectLst/>
          </p:spPr>
          <p:txBody>
            <a:bodyPr/>
            <a:lstStyle/>
            <a:p>
              <a:endParaRPr lang="zh-TW" altLang="en-US"/>
            </a:p>
          </p:txBody>
        </p:sp>
        <p:sp>
          <p:nvSpPr>
            <p:cNvPr id="376849" name="Line 17"/>
            <p:cNvSpPr>
              <a:spLocks noChangeShapeType="1"/>
            </p:cNvSpPr>
            <p:nvPr/>
          </p:nvSpPr>
          <p:spPr bwMode="auto">
            <a:xfrm>
              <a:off x="4210" y="2024"/>
              <a:ext cx="439" cy="0"/>
            </a:xfrm>
            <a:prstGeom prst="line">
              <a:avLst/>
            </a:prstGeom>
            <a:noFill/>
            <a:ln w="76200">
              <a:solidFill>
                <a:schemeClr val="tx1"/>
              </a:solidFill>
              <a:round/>
              <a:headEnd/>
              <a:tailEnd/>
            </a:ln>
            <a:effectLst/>
          </p:spPr>
          <p:txBody>
            <a:bodyPr/>
            <a:lstStyle/>
            <a:p>
              <a:endParaRPr lang="zh-TW" altLang="en-US"/>
            </a:p>
          </p:txBody>
        </p:sp>
      </p:grpSp>
      <p:grpSp>
        <p:nvGrpSpPr>
          <p:cNvPr id="4" name="Group 66"/>
          <p:cNvGrpSpPr>
            <a:grpSpLocks/>
          </p:cNvGrpSpPr>
          <p:nvPr/>
        </p:nvGrpSpPr>
        <p:grpSpPr bwMode="auto">
          <a:xfrm rot="10800000">
            <a:off x="4860925" y="4451350"/>
            <a:ext cx="2303463" cy="647700"/>
            <a:chOff x="3198" y="2024"/>
            <a:chExt cx="1451" cy="408"/>
          </a:xfrm>
        </p:grpSpPr>
        <p:sp>
          <p:nvSpPr>
            <p:cNvPr id="376899" name="Line 67"/>
            <p:cNvSpPr>
              <a:spLocks noChangeShapeType="1"/>
            </p:cNvSpPr>
            <p:nvPr/>
          </p:nvSpPr>
          <p:spPr bwMode="auto">
            <a:xfrm>
              <a:off x="3198" y="2024"/>
              <a:ext cx="483" cy="0"/>
            </a:xfrm>
            <a:prstGeom prst="line">
              <a:avLst/>
            </a:prstGeom>
            <a:noFill/>
            <a:ln w="63500">
              <a:solidFill>
                <a:schemeClr val="tx1"/>
              </a:solidFill>
              <a:round/>
              <a:headEnd/>
              <a:tailEnd/>
            </a:ln>
            <a:effectLst/>
          </p:spPr>
          <p:txBody>
            <a:bodyPr/>
            <a:lstStyle/>
            <a:p>
              <a:endParaRPr lang="zh-TW" altLang="en-US"/>
            </a:p>
          </p:txBody>
        </p:sp>
        <p:sp>
          <p:nvSpPr>
            <p:cNvPr id="376900" name="Line 68"/>
            <p:cNvSpPr>
              <a:spLocks noChangeShapeType="1"/>
            </p:cNvSpPr>
            <p:nvPr/>
          </p:nvSpPr>
          <p:spPr bwMode="auto">
            <a:xfrm>
              <a:off x="3680" y="2024"/>
              <a:ext cx="16" cy="408"/>
            </a:xfrm>
            <a:prstGeom prst="line">
              <a:avLst/>
            </a:prstGeom>
            <a:noFill/>
            <a:ln w="63500">
              <a:solidFill>
                <a:schemeClr val="tx1"/>
              </a:solidFill>
              <a:round/>
              <a:headEnd/>
              <a:tailEnd/>
            </a:ln>
            <a:effectLst/>
          </p:spPr>
          <p:txBody>
            <a:bodyPr/>
            <a:lstStyle/>
            <a:p>
              <a:endParaRPr lang="zh-TW" altLang="en-US"/>
            </a:p>
          </p:txBody>
        </p:sp>
        <p:sp>
          <p:nvSpPr>
            <p:cNvPr id="376901" name="Line 69"/>
            <p:cNvSpPr>
              <a:spLocks noChangeShapeType="1"/>
            </p:cNvSpPr>
            <p:nvPr/>
          </p:nvSpPr>
          <p:spPr bwMode="auto">
            <a:xfrm>
              <a:off x="3696" y="2432"/>
              <a:ext cx="514" cy="0"/>
            </a:xfrm>
            <a:prstGeom prst="line">
              <a:avLst/>
            </a:prstGeom>
            <a:noFill/>
            <a:ln w="63500">
              <a:solidFill>
                <a:schemeClr val="tx1"/>
              </a:solidFill>
              <a:round/>
              <a:headEnd/>
              <a:tailEnd/>
            </a:ln>
            <a:effectLst/>
          </p:spPr>
          <p:txBody>
            <a:bodyPr/>
            <a:lstStyle/>
            <a:p>
              <a:endParaRPr lang="zh-TW" altLang="en-US"/>
            </a:p>
          </p:txBody>
        </p:sp>
        <p:sp>
          <p:nvSpPr>
            <p:cNvPr id="376902" name="Line 70"/>
            <p:cNvSpPr>
              <a:spLocks noChangeShapeType="1"/>
            </p:cNvSpPr>
            <p:nvPr/>
          </p:nvSpPr>
          <p:spPr bwMode="auto">
            <a:xfrm>
              <a:off x="4195" y="2024"/>
              <a:ext cx="0" cy="408"/>
            </a:xfrm>
            <a:prstGeom prst="line">
              <a:avLst/>
            </a:prstGeom>
            <a:noFill/>
            <a:ln w="63500">
              <a:solidFill>
                <a:schemeClr val="tx1"/>
              </a:solidFill>
              <a:round/>
              <a:headEnd/>
              <a:tailEnd/>
            </a:ln>
            <a:effectLst/>
          </p:spPr>
          <p:txBody>
            <a:bodyPr/>
            <a:lstStyle/>
            <a:p>
              <a:endParaRPr lang="zh-TW" altLang="en-US"/>
            </a:p>
          </p:txBody>
        </p:sp>
        <p:sp>
          <p:nvSpPr>
            <p:cNvPr id="376903" name="Line 71"/>
            <p:cNvSpPr>
              <a:spLocks noChangeShapeType="1"/>
            </p:cNvSpPr>
            <p:nvPr/>
          </p:nvSpPr>
          <p:spPr bwMode="auto">
            <a:xfrm>
              <a:off x="4210" y="2024"/>
              <a:ext cx="439" cy="0"/>
            </a:xfrm>
            <a:prstGeom prst="line">
              <a:avLst/>
            </a:prstGeom>
            <a:noFill/>
            <a:ln w="76200">
              <a:solidFill>
                <a:schemeClr val="tx1"/>
              </a:solidFill>
              <a:round/>
              <a:headEnd/>
              <a:tailEnd/>
            </a:ln>
            <a:effectLst/>
          </p:spPr>
          <p:txBody>
            <a:bodyPr/>
            <a:lstStyle/>
            <a:p>
              <a:endParaRPr lang="zh-TW" altLang="en-US"/>
            </a:p>
          </p:txBody>
        </p:sp>
      </p:grpSp>
      <p:sp>
        <p:nvSpPr>
          <p:cNvPr id="376904" name="Freeform 72"/>
          <p:cNvSpPr>
            <a:spLocks/>
          </p:cNvSpPr>
          <p:nvPr/>
        </p:nvSpPr>
        <p:spPr bwMode="auto">
          <a:xfrm rot="10379437">
            <a:off x="5364163" y="4449763"/>
            <a:ext cx="1368425" cy="779462"/>
          </a:xfrm>
          <a:custGeom>
            <a:avLst/>
            <a:gdLst/>
            <a:ahLst/>
            <a:cxnLst>
              <a:cxn ang="0">
                <a:pos x="0" y="371"/>
              </a:cxn>
              <a:cxn ang="0">
                <a:pos x="272" y="371"/>
              </a:cxn>
              <a:cxn ang="0">
                <a:pos x="454" y="8"/>
              </a:cxn>
              <a:cxn ang="0">
                <a:pos x="680" y="416"/>
              </a:cxn>
              <a:cxn ang="0">
                <a:pos x="862" y="461"/>
              </a:cxn>
            </a:cxnLst>
            <a:rect l="0" t="0" r="r" b="b"/>
            <a:pathLst>
              <a:path w="862" h="491">
                <a:moveTo>
                  <a:pt x="0" y="371"/>
                </a:moveTo>
                <a:cubicBezTo>
                  <a:pt x="98" y="401"/>
                  <a:pt x="196" y="431"/>
                  <a:pt x="272" y="371"/>
                </a:cubicBezTo>
                <a:cubicBezTo>
                  <a:pt x="348" y="311"/>
                  <a:pt x="386" y="0"/>
                  <a:pt x="454" y="8"/>
                </a:cubicBezTo>
                <a:cubicBezTo>
                  <a:pt x="522" y="16"/>
                  <a:pt x="612" y="341"/>
                  <a:pt x="680" y="416"/>
                </a:cubicBezTo>
                <a:cubicBezTo>
                  <a:pt x="748" y="491"/>
                  <a:pt x="832" y="454"/>
                  <a:pt x="862" y="461"/>
                </a:cubicBezTo>
              </a:path>
            </a:pathLst>
          </a:custGeom>
          <a:noFill/>
          <a:ln w="38100" cap="flat" cmpd="sng">
            <a:solidFill>
              <a:srgbClr val="008000"/>
            </a:solidFill>
            <a:prstDash val="solid"/>
            <a:round/>
            <a:headEnd/>
            <a:tailEnd/>
          </a:ln>
          <a:effectLst/>
        </p:spPr>
        <p:txBody>
          <a:bodyPr/>
          <a:lstStyle/>
          <a:p>
            <a:endParaRPr lang="zh-TW" altLang="en-US"/>
          </a:p>
        </p:txBody>
      </p:sp>
      <p:sp>
        <p:nvSpPr>
          <p:cNvPr id="376905" name="Freeform 73"/>
          <p:cNvSpPr>
            <a:spLocks/>
          </p:cNvSpPr>
          <p:nvPr/>
        </p:nvSpPr>
        <p:spPr bwMode="auto">
          <a:xfrm>
            <a:off x="5148263" y="2951163"/>
            <a:ext cx="1368425" cy="779462"/>
          </a:xfrm>
          <a:custGeom>
            <a:avLst/>
            <a:gdLst/>
            <a:ahLst/>
            <a:cxnLst>
              <a:cxn ang="0">
                <a:pos x="0" y="371"/>
              </a:cxn>
              <a:cxn ang="0">
                <a:pos x="272" y="371"/>
              </a:cxn>
              <a:cxn ang="0">
                <a:pos x="454" y="8"/>
              </a:cxn>
              <a:cxn ang="0">
                <a:pos x="680" y="416"/>
              </a:cxn>
              <a:cxn ang="0">
                <a:pos x="862" y="461"/>
              </a:cxn>
            </a:cxnLst>
            <a:rect l="0" t="0" r="r" b="b"/>
            <a:pathLst>
              <a:path w="862" h="491">
                <a:moveTo>
                  <a:pt x="0" y="371"/>
                </a:moveTo>
                <a:cubicBezTo>
                  <a:pt x="98" y="401"/>
                  <a:pt x="196" y="431"/>
                  <a:pt x="272" y="371"/>
                </a:cubicBezTo>
                <a:cubicBezTo>
                  <a:pt x="348" y="311"/>
                  <a:pt x="386" y="0"/>
                  <a:pt x="454" y="8"/>
                </a:cubicBezTo>
                <a:cubicBezTo>
                  <a:pt x="522" y="16"/>
                  <a:pt x="612" y="341"/>
                  <a:pt x="680" y="416"/>
                </a:cubicBezTo>
                <a:cubicBezTo>
                  <a:pt x="748" y="491"/>
                  <a:pt x="832" y="454"/>
                  <a:pt x="862" y="461"/>
                </a:cubicBezTo>
              </a:path>
            </a:pathLst>
          </a:custGeom>
          <a:noFill/>
          <a:ln w="38100" cap="flat" cmpd="sng">
            <a:solidFill>
              <a:srgbClr val="008000"/>
            </a:solidFill>
            <a:prstDash val="solid"/>
            <a:round/>
            <a:headEnd/>
            <a:tailEnd/>
          </a:ln>
          <a:effectLst/>
        </p:spPr>
        <p:txBody>
          <a:bodyPr/>
          <a:lstStyle/>
          <a:p>
            <a:endParaRPr lang="zh-TW" altLang="en-US"/>
          </a:p>
        </p:txBody>
      </p:sp>
      <p:sp>
        <p:nvSpPr>
          <p:cNvPr id="376936" name="AutoShape 104"/>
          <p:cNvSpPr>
            <a:spLocks noChangeArrowheads="1"/>
          </p:cNvSpPr>
          <p:nvPr/>
        </p:nvSpPr>
        <p:spPr bwMode="auto">
          <a:xfrm>
            <a:off x="3276600" y="3933825"/>
            <a:ext cx="792163" cy="217488"/>
          </a:xfrm>
          <a:prstGeom prst="rightArrow">
            <a:avLst>
              <a:gd name="adj1" fmla="val 50000"/>
              <a:gd name="adj2" fmla="val 91058"/>
            </a:avLst>
          </a:prstGeom>
          <a:solidFill>
            <a:srgbClr val="FFFF99"/>
          </a:solidFill>
          <a:ln w="38100" algn="ctr">
            <a:solidFill>
              <a:srgbClr val="FFFF00"/>
            </a:solidFill>
            <a:miter lim="800000"/>
            <a:headEnd/>
            <a:tailEnd/>
          </a:ln>
          <a:effectLst/>
        </p:spPr>
        <p:txBody>
          <a:bodyPr wrap="none" anchor="ctr"/>
          <a:lstStyle/>
          <a:p>
            <a:endParaRPr lang="zh-TW" altLang="en-US"/>
          </a:p>
        </p:txBody>
      </p:sp>
      <p:grpSp>
        <p:nvGrpSpPr>
          <p:cNvPr id="5" name="Group 107"/>
          <p:cNvGrpSpPr>
            <a:grpSpLocks/>
          </p:cNvGrpSpPr>
          <p:nvPr/>
        </p:nvGrpSpPr>
        <p:grpSpPr bwMode="auto">
          <a:xfrm>
            <a:off x="5580063" y="3494088"/>
            <a:ext cx="677862" cy="234950"/>
            <a:chOff x="3651" y="2160"/>
            <a:chExt cx="427" cy="148"/>
          </a:xfrm>
        </p:grpSpPr>
        <p:sp>
          <p:nvSpPr>
            <p:cNvPr id="376852" name="Oval 20"/>
            <p:cNvSpPr>
              <a:spLocks noChangeArrowheads="1"/>
            </p:cNvSpPr>
            <p:nvPr/>
          </p:nvSpPr>
          <p:spPr bwMode="auto">
            <a:xfrm>
              <a:off x="3787" y="2173"/>
              <a:ext cx="155" cy="135"/>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908" name="Oval 76"/>
            <p:cNvSpPr>
              <a:spLocks noChangeArrowheads="1"/>
            </p:cNvSpPr>
            <p:nvPr/>
          </p:nvSpPr>
          <p:spPr bwMode="auto">
            <a:xfrm>
              <a:off x="3651" y="2173"/>
              <a:ext cx="155" cy="135"/>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937" name="Oval 105"/>
            <p:cNvSpPr>
              <a:spLocks noChangeArrowheads="1"/>
            </p:cNvSpPr>
            <p:nvPr/>
          </p:nvSpPr>
          <p:spPr bwMode="auto">
            <a:xfrm>
              <a:off x="3923" y="2160"/>
              <a:ext cx="155" cy="135"/>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grpSp>
      <p:grpSp>
        <p:nvGrpSpPr>
          <p:cNvPr id="6" name="Group 108"/>
          <p:cNvGrpSpPr>
            <a:grpSpLocks/>
          </p:cNvGrpSpPr>
          <p:nvPr/>
        </p:nvGrpSpPr>
        <p:grpSpPr bwMode="auto">
          <a:xfrm>
            <a:off x="5651500" y="4502150"/>
            <a:ext cx="679450" cy="234950"/>
            <a:chOff x="3696" y="2795"/>
            <a:chExt cx="428" cy="148"/>
          </a:xfrm>
        </p:grpSpPr>
        <p:sp>
          <p:nvSpPr>
            <p:cNvPr id="376896" name="Oval 64"/>
            <p:cNvSpPr>
              <a:spLocks noChangeArrowheads="1"/>
            </p:cNvSpPr>
            <p:nvPr/>
          </p:nvSpPr>
          <p:spPr bwMode="auto">
            <a:xfrm>
              <a:off x="3832" y="2808"/>
              <a:ext cx="155" cy="135"/>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907" name="Oval 75"/>
            <p:cNvSpPr>
              <a:spLocks noChangeArrowheads="1"/>
            </p:cNvSpPr>
            <p:nvPr/>
          </p:nvSpPr>
          <p:spPr bwMode="auto">
            <a:xfrm>
              <a:off x="3696" y="2795"/>
              <a:ext cx="155" cy="135"/>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938" name="Oval 106"/>
            <p:cNvSpPr>
              <a:spLocks noChangeArrowheads="1"/>
            </p:cNvSpPr>
            <p:nvPr/>
          </p:nvSpPr>
          <p:spPr bwMode="auto">
            <a:xfrm>
              <a:off x="3969" y="2795"/>
              <a:ext cx="155" cy="135"/>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grpSp>
      <p:sp>
        <p:nvSpPr>
          <p:cNvPr id="376942" name="AutoShape 110"/>
          <p:cNvSpPr>
            <a:spLocks noChangeArrowheads="1"/>
          </p:cNvSpPr>
          <p:nvPr/>
        </p:nvSpPr>
        <p:spPr bwMode="auto">
          <a:xfrm>
            <a:off x="6372225" y="3781425"/>
            <a:ext cx="792163" cy="576263"/>
          </a:xfrm>
          <a:prstGeom prst="rightArrow">
            <a:avLst>
              <a:gd name="adj1" fmla="val 50000"/>
              <a:gd name="adj2" fmla="val 34366"/>
            </a:avLst>
          </a:prstGeom>
          <a:solidFill>
            <a:srgbClr val="FFFF99"/>
          </a:solidFill>
          <a:ln w="38100" algn="ctr">
            <a:solidFill>
              <a:srgbClr val="FFFF00"/>
            </a:solidFill>
            <a:miter lim="800000"/>
            <a:headEnd/>
            <a:tailEnd/>
          </a:ln>
          <a:effectLst/>
        </p:spPr>
        <p:txBody>
          <a:bodyPr wrap="none" anchor="ctr"/>
          <a:lstStyle/>
          <a:p>
            <a:endParaRPr lang="zh-TW" altLang="en-US"/>
          </a:p>
        </p:txBody>
      </p:sp>
      <p:sp>
        <p:nvSpPr>
          <p:cNvPr id="376854" name="Line 22"/>
          <p:cNvSpPr>
            <a:spLocks noChangeShapeType="1"/>
          </p:cNvSpPr>
          <p:nvPr/>
        </p:nvSpPr>
        <p:spPr bwMode="auto">
          <a:xfrm flipH="1">
            <a:off x="2557463" y="3141663"/>
            <a:ext cx="23812" cy="719137"/>
          </a:xfrm>
          <a:prstGeom prst="line">
            <a:avLst/>
          </a:prstGeom>
          <a:noFill/>
          <a:ln w="63500">
            <a:solidFill>
              <a:schemeClr val="tx1"/>
            </a:solidFill>
            <a:round/>
            <a:headEnd/>
            <a:tailEnd/>
          </a:ln>
          <a:effectLst/>
        </p:spPr>
        <p:txBody>
          <a:bodyPr/>
          <a:lstStyle/>
          <a:p>
            <a:endParaRPr lang="zh-TW" altLang="en-US"/>
          </a:p>
        </p:txBody>
      </p:sp>
      <p:sp>
        <p:nvSpPr>
          <p:cNvPr id="376855" name="Line 23"/>
          <p:cNvSpPr>
            <a:spLocks noChangeShapeType="1"/>
          </p:cNvSpPr>
          <p:nvPr/>
        </p:nvSpPr>
        <p:spPr bwMode="auto">
          <a:xfrm flipV="1">
            <a:off x="2557463" y="3725863"/>
            <a:ext cx="839787" cy="134937"/>
          </a:xfrm>
          <a:prstGeom prst="line">
            <a:avLst/>
          </a:prstGeom>
          <a:noFill/>
          <a:ln w="63500">
            <a:solidFill>
              <a:schemeClr val="tx1"/>
            </a:solidFill>
            <a:round/>
            <a:headEnd/>
            <a:tailEnd/>
          </a:ln>
          <a:effectLst/>
        </p:spPr>
        <p:txBody>
          <a:bodyPr/>
          <a:lstStyle/>
          <a:p>
            <a:endParaRPr lang="zh-TW" altLang="en-US"/>
          </a:p>
        </p:txBody>
      </p:sp>
      <p:sp>
        <p:nvSpPr>
          <p:cNvPr id="376858" name="Line 26"/>
          <p:cNvSpPr>
            <a:spLocks noChangeShapeType="1"/>
          </p:cNvSpPr>
          <p:nvPr/>
        </p:nvSpPr>
        <p:spPr bwMode="auto">
          <a:xfrm flipH="1">
            <a:off x="3349625" y="3068638"/>
            <a:ext cx="0" cy="647700"/>
          </a:xfrm>
          <a:prstGeom prst="line">
            <a:avLst/>
          </a:prstGeom>
          <a:noFill/>
          <a:ln w="63500">
            <a:solidFill>
              <a:schemeClr val="tx1"/>
            </a:solidFill>
            <a:round/>
            <a:headEnd/>
            <a:tailEnd/>
          </a:ln>
          <a:effectLst/>
        </p:spPr>
        <p:txBody>
          <a:bodyPr/>
          <a:lstStyle/>
          <a:p>
            <a:endParaRPr lang="zh-TW" altLang="en-US"/>
          </a:p>
        </p:txBody>
      </p:sp>
      <p:sp>
        <p:nvSpPr>
          <p:cNvPr id="376862" name="Line 30"/>
          <p:cNvSpPr>
            <a:spLocks noChangeShapeType="1"/>
          </p:cNvSpPr>
          <p:nvPr/>
        </p:nvSpPr>
        <p:spPr bwMode="auto">
          <a:xfrm>
            <a:off x="1765300" y="2779713"/>
            <a:ext cx="812800" cy="360362"/>
          </a:xfrm>
          <a:prstGeom prst="line">
            <a:avLst/>
          </a:prstGeom>
          <a:noFill/>
          <a:ln w="63500">
            <a:solidFill>
              <a:schemeClr val="tx1"/>
            </a:solidFill>
            <a:round/>
            <a:headEnd/>
            <a:tailEnd/>
          </a:ln>
          <a:effectLst/>
        </p:spPr>
        <p:txBody>
          <a:bodyPr/>
          <a:lstStyle/>
          <a:p>
            <a:endParaRPr lang="zh-TW" altLang="en-US"/>
          </a:p>
        </p:txBody>
      </p:sp>
      <p:sp>
        <p:nvSpPr>
          <p:cNvPr id="376867" name="Oval 35"/>
          <p:cNvSpPr>
            <a:spLocks noChangeArrowheads="1"/>
          </p:cNvSpPr>
          <p:nvPr/>
        </p:nvSpPr>
        <p:spPr bwMode="auto">
          <a:xfrm>
            <a:off x="2628900" y="3429000"/>
            <a:ext cx="215900" cy="214313"/>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886" name="Freeform 54"/>
          <p:cNvSpPr>
            <a:spLocks/>
          </p:cNvSpPr>
          <p:nvPr/>
        </p:nvSpPr>
        <p:spPr bwMode="auto">
          <a:xfrm>
            <a:off x="2052638" y="3057525"/>
            <a:ext cx="1368425" cy="779463"/>
          </a:xfrm>
          <a:custGeom>
            <a:avLst/>
            <a:gdLst/>
            <a:ahLst/>
            <a:cxnLst>
              <a:cxn ang="0">
                <a:pos x="0" y="371"/>
              </a:cxn>
              <a:cxn ang="0">
                <a:pos x="272" y="371"/>
              </a:cxn>
              <a:cxn ang="0">
                <a:pos x="454" y="8"/>
              </a:cxn>
              <a:cxn ang="0">
                <a:pos x="680" y="416"/>
              </a:cxn>
              <a:cxn ang="0">
                <a:pos x="862" y="461"/>
              </a:cxn>
            </a:cxnLst>
            <a:rect l="0" t="0" r="r" b="b"/>
            <a:pathLst>
              <a:path w="862" h="491">
                <a:moveTo>
                  <a:pt x="0" y="371"/>
                </a:moveTo>
                <a:cubicBezTo>
                  <a:pt x="98" y="401"/>
                  <a:pt x="196" y="431"/>
                  <a:pt x="272" y="371"/>
                </a:cubicBezTo>
                <a:cubicBezTo>
                  <a:pt x="348" y="311"/>
                  <a:pt x="386" y="0"/>
                  <a:pt x="454" y="8"/>
                </a:cubicBezTo>
                <a:cubicBezTo>
                  <a:pt x="522" y="16"/>
                  <a:pt x="612" y="341"/>
                  <a:pt x="680" y="416"/>
                </a:cubicBezTo>
                <a:cubicBezTo>
                  <a:pt x="748" y="491"/>
                  <a:pt x="832" y="454"/>
                  <a:pt x="862" y="461"/>
                </a:cubicBezTo>
              </a:path>
            </a:pathLst>
          </a:custGeom>
          <a:noFill/>
          <a:ln w="38100" cap="flat" cmpd="sng">
            <a:solidFill>
              <a:srgbClr val="008000"/>
            </a:solidFill>
            <a:prstDash val="solid"/>
            <a:round/>
            <a:headEnd/>
            <a:tailEnd/>
          </a:ln>
          <a:effectLst/>
        </p:spPr>
        <p:txBody>
          <a:bodyPr/>
          <a:lstStyle/>
          <a:p>
            <a:endParaRPr lang="zh-TW" altLang="en-US"/>
          </a:p>
        </p:txBody>
      </p:sp>
      <p:sp>
        <p:nvSpPr>
          <p:cNvPr id="376889" name="Oval 57"/>
          <p:cNvSpPr>
            <a:spLocks noChangeArrowheads="1"/>
          </p:cNvSpPr>
          <p:nvPr/>
        </p:nvSpPr>
        <p:spPr bwMode="auto">
          <a:xfrm>
            <a:off x="2700338" y="3284538"/>
            <a:ext cx="215900" cy="214312"/>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915" name="Line 83"/>
          <p:cNvSpPr>
            <a:spLocks noChangeShapeType="1"/>
          </p:cNvSpPr>
          <p:nvPr/>
        </p:nvSpPr>
        <p:spPr bwMode="auto">
          <a:xfrm>
            <a:off x="1908175" y="3860800"/>
            <a:ext cx="0" cy="503238"/>
          </a:xfrm>
          <a:prstGeom prst="line">
            <a:avLst/>
          </a:prstGeom>
          <a:noFill/>
          <a:ln w="38100">
            <a:solidFill>
              <a:srgbClr val="3366FF"/>
            </a:solidFill>
            <a:round/>
            <a:headEnd/>
            <a:tailEnd type="triangle" w="med" len="med"/>
          </a:ln>
          <a:effectLst/>
        </p:spPr>
        <p:txBody>
          <a:bodyPr/>
          <a:lstStyle/>
          <a:p>
            <a:endParaRPr lang="zh-TW" altLang="en-US"/>
          </a:p>
        </p:txBody>
      </p:sp>
      <p:sp>
        <p:nvSpPr>
          <p:cNvPr id="376933" name="Oval 101"/>
          <p:cNvSpPr>
            <a:spLocks noChangeArrowheads="1"/>
          </p:cNvSpPr>
          <p:nvPr/>
        </p:nvSpPr>
        <p:spPr bwMode="auto">
          <a:xfrm>
            <a:off x="2844800" y="3500438"/>
            <a:ext cx="215900" cy="214312"/>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944" name="Line 112"/>
          <p:cNvSpPr>
            <a:spLocks noChangeShapeType="1"/>
          </p:cNvSpPr>
          <p:nvPr/>
        </p:nvSpPr>
        <p:spPr bwMode="auto">
          <a:xfrm>
            <a:off x="3349625" y="3068638"/>
            <a:ext cx="790575" cy="360362"/>
          </a:xfrm>
          <a:prstGeom prst="line">
            <a:avLst/>
          </a:prstGeom>
          <a:noFill/>
          <a:ln w="63500">
            <a:solidFill>
              <a:schemeClr val="tx1"/>
            </a:solidFill>
            <a:round/>
            <a:headEnd/>
            <a:tailEnd/>
          </a:ln>
          <a:effectLst/>
        </p:spPr>
        <p:txBody>
          <a:bodyPr/>
          <a:lstStyle/>
          <a:p>
            <a:endParaRPr lang="zh-TW" altLang="en-US"/>
          </a:p>
        </p:txBody>
      </p:sp>
      <p:sp>
        <p:nvSpPr>
          <p:cNvPr id="376947" name="Line 115"/>
          <p:cNvSpPr>
            <a:spLocks noChangeShapeType="1"/>
          </p:cNvSpPr>
          <p:nvPr/>
        </p:nvSpPr>
        <p:spPr bwMode="auto">
          <a:xfrm rot="10800000" flipH="1">
            <a:off x="3322638" y="4219575"/>
            <a:ext cx="23812" cy="719138"/>
          </a:xfrm>
          <a:prstGeom prst="line">
            <a:avLst/>
          </a:prstGeom>
          <a:noFill/>
          <a:ln w="63500">
            <a:solidFill>
              <a:schemeClr val="tx1"/>
            </a:solidFill>
            <a:round/>
            <a:headEnd/>
            <a:tailEnd/>
          </a:ln>
          <a:effectLst/>
        </p:spPr>
        <p:txBody>
          <a:bodyPr/>
          <a:lstStyle/>
          <a:p>
            <a:endParaRPr lang="zh-TW" altLang="en-US"/>
          </a:p>
        </p:txBody>
      </p:sp>
      <p:sp>
        <p:nvSpPr>
          <p:cNvPr id="376948" name="Line 116"/>
          <p:cNvSpPr>
            <a:spLocks noChangeShapeType="1"/>
          </p:cNvSpPr>
          <p:nvPr/>
        </p:nvSpPr>
        <p:spPr bwMode="auto">
          <a:xfrm rot="10800000" flipV="1">
            <a:off x="2506663" y="4219575"/>
            <a:ext cx="839787" cy="134938"/>
          </a:xfrm>
          <a:prstGeom prst="line">
            <a:avLst/>
          </a:prstGeom>
          <a:noFill/>
          <a:ln w="63500">
            <a:solidFill>
              <a:schemeClr val="tx1"/>
            </a:solidFill>
            <a:round/>
            <a:headEnd/>
            <a:tailEnd/>
          </a:ln>
          <a:effectLst/>
        </p:spPr>
        <p:txBody>
          <a:bodyPr/>
          <a:lstStyle/>
          <a:p>
            <a:endParaRPr lang="zh-TW" altLang="en-US"/>
          </a:p>
        </p:txBody>
      </p:sp>
      <p:sp>
        <p:nvSpPr>
          <p:cNvPr id="376949" name="Line 117"/>
          <p:cNvSpPr>
            <a:spLocks noChangeShapeType="1"/>
          </p:cNvSpPr>
          <p:nvPr/>
        </p:nvSpPr>
        <p:spPr bwMode="auto">
          <a:xfrm rot="10800000" flipH="1">
            <a:off x="2555875" y="4365625"/>
            <a:ext cx="0" cy="647700"/>
          </a:xfrm>
          <a:prstGeom prst="line">
            <a:avLst/>
          </a:prstGeom>
          <a:noFill/>
          <a:ln w="63500">
            <a:solidFill>
              <a:schemeClr val="tx1"/>
            </a:solidFill>
            <a:round/>
            <a:headEnd/>
            <a:tailEnd/>
          </a:ln>
          <a:effectLst/>
        </p:spPr>
        <p:txBody>
          <a:bodyPr/>
          <a:lstStyle/>
          <a:p>
            <a:endParaRPr lang="zh-TW" altLang="en-US"/>
          </a:p>
        </p:txBody>
      </p:sp>
      <p:sp>
        <p:nvSpPr>
          <p:cNvPr id="376950" name="Line 118"/>
          <p:cNvSpPr>
            <a:spLocks noChangeShapeType="1"/>
          </p:cNvSpPr>
          <p:nvPr/>
        </p:nvSpPr>
        <p:spPr bwMode="auto">
          <a:xfrm rot="10800000">
            <a:off x="3327400" y="4940300"/>
            <a:ext cx="812800" cy="360363"/>
          </a:xfrm>
          <a:prstGeom prst="line">
            <a:avLst/>
          </a:prstGeom>
          <a:noFill/>
          <a:ln w="63500">
            <a:solidFill>
              <a:schemeClr val="tx1"/>
            </a:solidFill>
            <a:round/>
            <a:headEnd/>
            <a:tailEnd/>
          </a:ln>
          <a:effectLst/>
        </p:spPr>
        <p:txBody>
          <a:bodyPr/>
          <a:lstStyle/>
          <a:p>
            <a:endParaRPr lang="zh-TW" altLang="en-US"/>
          </a:p>
        </p:txBody>
      </p:sp>
      <p:sp>
        <p:nvSpPr>
          <p:cNvPr id="376951" name="Oval 119"/>
          <p:cNvSpPr>
            <a:spLocks noChangeArrowheads="1"/>
          </p:cNvSpPr>
          <p:nvPr/>
        </p:nvSpPr>
        <p:spPr bwMode="auto">
          <a:xfrm rot="10800000">
            <a:off x="3060700" y="4437063"/>
            <a:ext cx="215900" cy="214312"/>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952" name="Freeform 120"/>
          <p:cNvSpPr>
            <a:spLocks/>
          </p:cNvSpPr>
          <p:nvPr/>
        </p:nvSpPr>
        <p:spPr bwMode="auto">
          <a:xfrm rot="10800000">
            <a:off x="2484438" y="4243388"/>
            <a:ext cx="1368425" cy="779462"/>
          </a:xfrm>
          <a:custGeom>
            <a:avLst/>
            <a:gdLst/>
            <a:ahLst/>
            <a:cxnLst>
              <a:cxn ang="0">
                <a:pos x="0" y="371"/>
              </a:cxn>
              <a:cxn ang="0">
                <a:pos x="272" y="371"/>
              </a:cxn>
              <a:cxn ang="0">
                <a:pos x="454" y="8"/>
              </a:cxn>
              <a:cxn ang="0">
                <a:pos x="680" y="416"/>
              </a:cxn>
              <a:cxn ang="0">
                <a:pos x="862" y="461"/>
              </a:cxn>
            </a:cxnLst>
            <a:rect l="0" t="0" r="r" b="b"/>
            <a:pathLst>
              <a:path w="862" h="491">
                <a:moveTo>
                  <a:pt x="0" y="371"/>
                </a:moveTo>
                <a:cubicBezTo>
                  <a:pt x="98" y="401"/>
                  <a:pt x="196" y="431"/>
                  <a:pt x="272" y="371"/>
                </a:cubicBezTo>
                <a:cubicBezTo>
                  <a:pt x="348" y="311"/>
                  <a:pt x="386" y="0"/>
                  <a:pt x="454" y="8"/>
                </a:cubicBezTo>
                <a:cubicBezTo>
                  <a:pt x="522" y="16"/>
                  <a:pt x="612" y="341"/>
                  <a:pt x="680" y="416"/>
                </a:cubicBezTo>
                <a:cubicBezTo>
                  <a:pt x="748" y="491"/>
                  <a:pt x="832" y="454"/>
                  <a:pt x="862" y="461"/>
                </a:cubicBezTo>
              </a:path>
            </a:pathLst>
          </a:custGeom>
          <a:noFill/>
          <a:ln w="38100" cap="flat" cmpd="sng">
            <a:solidFill>
              <a:srgbClr val="008000"/>
            </a:solidFill>
            <a:prstDash val="solid"/>
            <a:round/>
            <a:headEnd/>
            <a:tailEnd/>
          </a:ln>
          <a:effectLst/>
        </p:spPr>
        <p:txBody>
          <a:bodyPr/>
          <a:lstStyle/>
          <a:p>
            <a:endParaRPr lang="zh-TW" altLang="en-US"/>
          </a:p>
        </p:txBody>
      </p:sp>
      <p:sp>
        <p:nvSpPr>
          <p:cNvPr id="376953" name="Oval 121"/>
          <p:cNvSpPr>
            <a:spLocks noChangeArrowheads="1"/>
          </p:cNvSpPr>
          <p:nvPr/>
        </p:nvSpPr>
        <p:spPr bwMode="auto">
          <a:xfrm rot="10800000">
            <a:off x="2989263" y="4581525"/>
            <a:ext cx="215900" cy="214313"/>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955" name="Oval 123"/>
          <p:cNvSpPr>
            <a:spLocks noChangeArrowheads="1"/>
          </p:cNvSpPr>
          <p:nvPr/>
        </p:nvSpPr>
        <p:spPr bwMode="auto">
          <a:xfrm rot="10800000">
            <a:off x="2844800" y="4365625"/>
            <a:ext cx="215900" cy="214313"/>
          </a:xfrm>
          <a:prstGeom prst="ellipse">
            <a:avLst/>
          </a:prstGeom>
          <a:gradFill rotWithShape="1">
            <a:gsLst>
              <a:gs pos="0">
                <a:srgbClr val="FF0000"/>
              </a:gs>
              <a:gs pos="100000">
                <a:srgbClr val="FF0000">
                  <a:gamma/>
                  <a:shade val="46275"/>
                  <a:invGamma/>
                </a:srgbClr>
              </a:gs>
            </a:gsLst>
            <a:lin ang="0" scaled="1"/>
          </a:gradFill>
          <a:ln w="9525">
            <a:noFill/>
            <a:round/>
            <a:headEnd/>
            <a:tailEnd/>
          </a:ln>
          <a:effectLst/>
        </p:spPr>
        <p:txBody>
          <a:bodyPr wrap="none" anchor="ctr"/>
          <a:lstStyle/>
          <a:p>
            <a:endParaRPr lang="zh-TW" altLang="en-US"/>
          </a:p>
        </p:txBody>
      </p:sp>
      <p:sp>
        <p:nvSpPr>
          <p:cNvPr id="376956" name="Line 124"/>
          <p:cNvSpPr>
            <a:spLocks noChangeShapeType="1"/>
          </p:cNvSpPr>
          <p:nvPr/>
        </p:nvSpPr>
        <p:spPr bwMode="auto">
          <a:xfrm rot="10800000">
            <a:off x="1765300" y="4651375"/>
            <a:ext cx="790575" cy="360363"/>
          </a:xfrm>
          <a:prstGeom prst="line">
            <a:avLst/>
          </a:prstGeom>
          <a:noFill/>
          <a:ln w="63500">
            <a:solidFill>
              <a:schemeClr val="tx1"/>
            </a:solidFill>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ltLang="zh-TW" sz="3600">
                <a:solidFill>
                  <a:srgbClr val="FF6600"/>
                </a:solidFill>
              </a:rPr>
              <a:t>How to shorten spontaneous lifetime? Barrier n-doping</a:t>
            </a:r>
          </a:p>
        </p:txBody>
      </p:sp>
      <p:sp>
        <p:nvSpPr>
          <p:cNvPr id="542723" name="Rectangle 3"/>
          <p:cNvSpPr>
            <a:spLocks noGrp="1" noChangeArrowheads="1"/>
          </p:cNvSpPr>
          <p:nvPr>
            <p:ph type="body" idx="1"/>
          </p:nvPr>
        </p:nvSpPr>
        <p:spPr>
          <a:xfrm>
            <a:off x="539750" y="1628775"/>
            <a:ext cx="8229600" cy="4525963"/>
          </a:xfrm>
        </p:spPr>
        <p:txBody>
          <a:bodyPr/>
          <a:lstStyle/>
          <a:p>
            <a:r>
              <a:rPr lang="en-US" altLang="zh-TW" sz="2000"/>
              <a:t>Room temperature intensity at the peak wavelength is shown as a function of the Si doping level in MQW barriers</a:t>
            </a:r>
          </a:p>
        </p:txBody>
      </p:sp>
      <p:pic>
        <p:nvPicPr>
          <p:cNvPr id="542725"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43438" y="2276475"/>
            <a:ext cx="3671887" cy="3744913"/>
          </a:xfrm>
          <a:prstGeom prst="rect">
            <a:avLst/>
          </a:prstGeom>
          <a:noFill/>
        </p:spPr>
      </p:pic>
      <p:sp>
        <p:nvSpPr>
          <p:cNvPr id="542726" name="Oval 6"/>
          <p:cNvSpPr>
            <a:spLocks noChangeArrowheads="1"/>
          </p:cNvSpPr>
          <p:nvPr/>
        </p:nvSpPr>
        <p:spPr bwMode="auto">
          <a:xfrm>
            <a:off x="6010275" y="3213100"/>
            <a:ext cx="1152525" cy="668338"/>
          </a:xfrm>
          <a:prstGeom prst="ellipse">
            <a:avLst/>
          </a:prstGeom>
          <a:noFill/>
          <a:ln w="25400" algn="ctr">
            <a:solidFill>
              <a:srgbClr val="FF0000"/>
            </a:solidFill>
            <a:prstDash val="sysDot"/>
            <a:round/>
            <a:headEnd/>
            <a:tailEnd/>
          </a:ln>
          <a:effectLst/>
        </p:spPr>
        <p:txBody>
          <a:bodyPr wrap="none" anchor="ctr"/>
          <a:lstStyle/>
          <a:p>
            <a:endParaRPr lang="zh-TW" altLang="en-US"/>
          </a:p>
        </p:txBody>
      </p:sp>
      <p:sp>
        <p:nvSpPr>
          <p:cNvPr id="542727" name="Oval 7"/>
          <p:cNvSpPr>
            <a:spLocks noChangeArrowheads="1"/>
          </p:cNvSpPr>
          <p:nvPr/>
        </p:nvSpPr>
        <p:spPr bwMode="auto">
          <a:xfrm>
            <a:off x="6154738" y="4618038"/>
            <a:ext cx="1512887" cy="801687"/>
          </a:xfrm>
          <a:prstGeom prst="ellipse">
            <a:avLst/>
          </a:prstGeom>
          <a:noFill/>
          <a:ln w="25400" algn="ctr">
            <a:solidFill>
              <a:srgbClr val="FF0000"/>
            </a:solidFill>
            <a:prstDash val="sysDot"/>
            <a:round/>
            <a:headEnd/>
            <a:tailEnd/>
          </a:ln>
          <a:effectLst/>
        </p:spPr>
        <p:txBody>
          <a:bodyPr wrap="none" anchor="ctr"/>
          <a:lstStyle/>
          <a:p>
            <a:endParaRPr lang="zh-TW" altLang="en-US"/>
          </a:p>
        </p:txBody>
      </p:sp>
      <p:sp>
        <p:nvSpPr>
          <p:cNvPr id="542729" name="Rectangle 9" descr="藍色面紙"/>
          <p:cNvSpPr>
            <a:spLocks noChangeArrowheads="1"/>
          </p:cNvSpPr>
          <p:nvPr/>
        </p:nvSpPr>
        <p:spPr bwMode="auto">
          <a:xfrm>
            <a:off x="1116013" y="2636838"/>
            <a:ext cx="2808287" cy="1079500"/>
          </a:xfrm>
          <a:prstGeom prst="rect">
            <a:avLst/>
          </a:prstGeom>
          <a:blipFill dpi="0" rotWithShape="1">
            <a:blip r:embed="rId3" cstate="print"/>
            <a:srcRect/>
            <a:tile tx="0" ty="0" sx="100000" sy="100000" flip="none" algn="tl"/>
          </a:blipFill>
          <a:ln w="38100">
            <a:solidFill>
              <a:srgbClr val="FF0000"/>
            </a:solidFill>
            <a:miter lim="800000"/>
            <a:headEnd/>
            <a:tailEnd/>
          </a:ln>
          <a:effectLst/>
        </p:spPr>
        <p:txBody>
          <a:bodyPr wrap="none" anchor="ctr"/>
          <a:lstStyle/>
          <a:p>
            <a:pPr algn="l"/>
            <a:r>
              <a:rPr lang="en-US" altLang="zh-TW" sz="1800">
                <a:solidFill>
                  <a:srgbClr val="003366"/>
                </a:solidFill>
              </a:rPr>
              <a:t>Higher Si barrier doping </a:t>
            </a:r>
          </a:p>
          <a:p>
            <a:pPr algn="l"/>
            <a:r>
              <a:rPr lang="en-US" altLang="zh-TW" sz="1800">
                <a:solidFill>
                  <a:srgbClr val="003366"/>
                </a:solidFill>
              </a:rPr>
              <a:t>induced lower carrier </a:t>
            </a:r>
          </a:p>
          <a:p>
            <a:pPr algn="l"/>
            <a:r>
              <a:rPr lang="en-US" altLang="zh-TW" sz="1800">
                <a:solidFill>
                  <a:srgbClr val="003366"/>
                </a:solidFill>
              </a:rPr>
              <a:t>lifetime</a:t>
            </a:r>
            <a:endParaRPr lang="en-US" altLang="zh-TW" sz="1800"/>
          </a:p>
        </p:txBody>
      </p:sp>
      <p:sp>
        <p:nvSpPr>
          <p:cNvPr id="542732" name="Rectangle 12"/>
          <p:cNvSpPr>
            <a:spLocks noChangeArrowheads="1"/>
          </p:cNvSpPr>
          <p:nvPr/>
        </p:nvSpPr>
        <p:spPr bwMode="auto">
          <a:xfrm>
            <a:off x="250825" y="5988050"/>
            <a:ext cx="8820150" cy="549275"/>
          </a:xfrm>
          <a:prstGeom prst="rect">
            <a:avLst/>
          </a:prstGeom>
          <a:noFill/>
          <a:ln w="9525" algn="ctr">
            <a:noFill/>
            <a:miter lim="800000"/>
            <a:headEnd/>
            <a:tailEnd/>
          </a:ln>
          <a:effectLst/>
        </p:spPr>
        <p:txBody>
          <a:bodyPr anchor="ctr">
            <a:spAutoFit/>
          </a:bodyPr>
          <a:lstStyle/>
          <a:p>
            <a:pPr algn="l"/>
            <a:r>
              <a:rPr lang="en-US" altLang="zh-TW" sz="1200" dirty="0" smtClean="0">
                <a:solidFill>
                  <a:srgbClr val="003366"/>
                </a:solidFill>
              </a:rPr>
              <a:t>Milan</a:t>
            </a:r>
            <a:r>
              <a:rPr lang="en-US" altLang="zh-TW" sz="1200" dirty="0">
                <a:solidFill>
                  <a:srgbClr val="003366"/>
                </a:solidFill>
              </a:rPr>
              <a:t> S. </a:t>
            </a:r>
            <a:r>
              <a:rPr lang="en-US" altLang="zh-TW" sz="1200" dirty="0" err="1">
                <a:solidFill>
                  <a:srgbClr val="003366"/>
                </a:solidFill>
              </a:rPr>
              <a:t>Minsky</a:t>
            </a:r>
            <a:r>
              <a:rPr lang="en-US" altLang="zh-TW" sz="1200" dirty="0">
                <a:solidFill>
                  <a:srgbClr val="003366"/>
                </a:solidFill>
              </a:rPr>
              <a:t>, </a:t>
            </a:r>
            <a:r>
              <a:rPr lang="en-US" altLang="zh-TW" sz="1200" dirty="0" err="1">
                <a:solidFill>
                  <a:srgbClr val="003366"/>
                </a:solidFill>
              </a:rPr>
              <a:t>Shigefusa</a:t>
            </a:r>
            <a:r>
              <a:rPr lang="en-US" altLang="zh-TW" sz="1200" dirty="0">
                <a:solidFill>
                  <a:srgbClr val="003366"/>
                </a:solidFill>
              </a:rPr>
              <a:t> </a:t>
            </a:r>
            <a:r>
              <a:rPr lang="en-US" altLang="zh-TW" sz="1200" dirty="0" err="1">
                <a:solidFill>
                  <a:srgbClr val="003366"/>
                </a:solidFill>
              </a:rPr>
              <a:t>Chichibu,Siegfried</a:t>
            </a:r>
            <a:r>
              <a:rPr lang="en-US" altLang="zh-TW" sz="1200" dirty="0">
                <a:solidFill>
                  <a:srgbClr val="003366"/>
                </a:solidFill>
              </a:rPr>
              <a:t> B. Fleischer, Amber C. </a:t>
            </a:r>
            <a:r>
              <a:rPr lang="en-US" altLang="zh-TW" sz="1200" dirty="0" err="1">
                <a:solidFill>
                  <a:srgbClr val="003366"/>
                </a:solidFill>
              </a:rPr>
              <a:t>Abare</a:t>
            </a:r>
            <a:r>
              <a:rPr lang="en-US" altLang="zh-TW" sz="1200" dirty="0">
                <a:solidFill>
                  <a:srgbClr val="003366"/>
                </a:solidFill>
              </a:rPr>
              <a:t>, John E. </a:t>
            </a:r>
            <a:r>
              <a:rPr lang="en-US" altLang="zh-TW" sz="1200" dirty="0" err="1">
                <a:solidFill>
                  <a:srgbClr val="003366"/>
                </a:solidFill>
              </a:rPr>
              <a:t>Bowers,“Optical</a:t>
            </a:r>
            <a:r>
              <a:rPr lang="en-US" altLang="zh-TW" sz="1200" dirty="0">
                <a:solidFill>
                  <a:srgbClr val="003366"/>
                </a:solidFill>
              </a:rPr>
              <a:t> Properties of </a:t>
            </a:r>
            <a:r>
              <a:rPr lang="en-US" altLang="zh-TW" sz="1200" dirty="0" err="1">
                <a:solidFill>
                  <a:srgbClr val="003366"/>
                </a:solidFill>
              </a:rPr>
              <a:t>InGaN</a:t>
            </a:r>
            <a:r>
              <a:rPr lang="en-US" altLang="zh-TW" sz="1200" dirty="0">
                <a:solidFill>
                  <a:srgbClr val="003366"/>
                </a:solidFill>
              </a:rPr>
              <a:t>/</a:t>
            </a:r>
            <a:r>
              <a:rPr lang="en-US" altLang="zh-TW" sz="1200" dirty="0" err="1">
                <a:solidFill>
                  <a:srgbClr val="003366"/>
                </a:solidFill>
              </a:rPr>
              <a:t>GaN</a:t>
            </a:r>
            <a:r>
              <a:rPr lang="en-US" altLang="zh-TW" sz="1200" dirty="0">
                <a:solidFill>
                  <a:srgbClr val="003366"/>
                </a:solidFill>
              </a:rPr>
              <a:t> Quantum Wells with Si Doped Barriers</a:t>
            </a:r>
            <a:r>
              <a:rPr lang="en-US" altLang="zh-TW" sz="1800" dirty="0"/>
              <a:t> </a:t>
            </a:r>
            <a:r>
              <a:rPr lang="en-US" altLang="zh-TW" sz="1200" dirty="0">
                <a:solidFill>
                  <a:srgbClr val="003366"/>
                </a:solidFill>
              </a:rPr>
              <a:t>”</a:t>
            </a:r>
            <a:r>
              <a:rPr lang="en-US" altLang="zh-TW" sz="1200" i="1" dirty="0">
                <a:solidFill>
                  <a:srgbClr val="003366"/>
                </a:solidFill>
              </a:rPr>
              <a:t> </a:t>
            </a:r>
            <a:r>
              <a:rPr lang="en-US" altLang="zh-TW" sz="1200" i="1" dirty="0" err="1">
                <a:solidFill>
                  <a:srgbClr val="003366"/>
                </a:solidFill>
              </a:rPr>
              <a:t>Jpn</a:t>
            </a:r>
            <a:r>
              <a:rPr lang="en-US" altLang="zh-TW" sz="1200" i="1" dirty="0">
                <a:solidFill>
                  <a:srgbClr val="003366"/>
                </a:solidFill>
              </a:rPr>
              <a:t>. J. Appl. Phys.</a:t>
            </a:r>
            <a:r>
              <a:rPr lang="en-US" altLang="zh-TW" sz="1200" dirty="0">
                <a:solidFill>
                  <a:srgbClr val="003366"/>
                </a:solidFill>
              </a:rPr>
              <a:t>,</a:t>
            </a:r>
            <a:r>
              <a:rPr lang="en-US" altLang="zh-TW" sz="1200" i="1" dirty="0">
                <a:solidFill>
                  <a:srgbClr val="003366"/>
                </a:solidFill>
              </a:rPr>
              <a:t> </a:t>
            </a:r>
            <a:r>
              <a:rPr lang="en-US" altLang="zh-TW" sz="1200" dirty="0">
                <a:solidFill>
                  <a:srgbClr val="003366"/>
                </a:solidFill>
              </a:rPr>
              <a:t>vol. 37, pp. 1362-1364, Mar. , 1998.</a:t>
            </a:r>
          </a:p>
        </p:txBody>
      </p:sp>
      <p:sp>
        <p:nvSpPr>
          <p:cNvPr id="542734" name="Rectangle 14"/>
          <p:cNvSpPr>
            <a:spLocks noChangeArrowheads="1"/>
          </p:cNvSpPr>
          <p:nvPr/>
        </p:nvSpPr>
        <p:spPr bwMode="auto">
          <a:xfrm>
            <a:off x="2484438" y="5011738"/>
            <a:ext cx="1798637" cy="71437"/>
          </a:xfrm>
          <a:prstGeom prst="rect">
            <a:avLst/>
          </a:prstGeom>
          <a:solidFill>
            <a:schemeClr val="accent1"/>
          </a:solidFill>
          <a:ln w="9525" algn="ctr">
            <a:noFill/>
            <a:miter lim="800000"/>
            <a:headEnd/>
            <a:tailEnd/>
          </a:ln>
          <a:effectLst/>
        </p:spPr>
        <p:txBody>
          <a:bodyPr wrap="none" anchor="ctr"/>
          <a:lstStyle/>
          <a:p>
            <a:endParaRPr lang="zh-TW" altLang="en-US"/>
          </a:p>
        </p:txBody>
      </p:sp>
      <p:sp>
        <p:nvSpPr>
          <p:cNvPr id="542735" name="Rectangle 15"/>
          <p:cNvSpPr>
            <a:spLocks noChangeArrowheads="1"/>
          </p:cNvSpPr>
          <p:nvPr/>
        </p:nvSpPr>
        <p:spPr bwMode="auto">
          <a:xfrm>
            <a:off x="2484438" y="4940300"/>
            <a:ext cx="1798637" cy="69850"/>
          </a:xfrm>
          <a:prstGeom prst="rect">
            <a:avLst/>
          </a:prstGeom>
          <a:solidFill>
            <a:srgbClr val="00FF00"/>
          </a:solidFill>
          <a:ln w="9525" algn="ctr">
            <a:noFill/>
            <a:miter lim="800000"/>
            <a:headEnd/>
            <a:tailEnd/>
          </a:ln>
          <a:effectLst/>
        </p:spPr>
        <p:txBody>
          <a:bodyPr wrap="none" anchor="ctr"/>
          <a:lstStyle/>
          <a:p>
            <a:endParaRPr lang="zh-TW" altLang="en-US"/>
          </a:p>
        </p:txBody>
      </p:sp>
      <p:sp>
        <p:nvSpPr>
          <p:cNvPr id="542736" name="Rectangle 16"/>
          <p:cNvSpPr>
            <a:spLocks noChangeArrowheads="1"/>
          </p:cNvSpPr>
          <p:nvPr/>
        </p:nvSpPr>
        <p:spPr bwMode="auto">
          <a:xfrm>
            <a:off x="2484438" y="5156200"/>
            <a:ext cx="1798637" cy="71438"/>
          </a:xfrm>
          <a:prstGeom prst="rect">
            <a:avLst/>
          </a:prstGeom>
          <a:solidFill>
            <a:schemeClr val="accent1"/>
          </a:solidFill>
          <a:ln w="9525" algn="ctr">
            <a:noFill/>
            <a:miter lim="800000"/>
            <a:headEnd/>
            <a:tailEnd/>
          </a:ln>
          <a:effectLst/>
        </p:spPr>
        <p:txBody>
          <a:bodyPr wrap="none" anchor="ctr"/>
          <a:lstStyle/>
          <a:p>
            <a:endParaRPr lang="zh-TW" altLang="en-US"/>
          </a:p>
        </p:txBody>
      </p:sp>
      <p:sp>
        <p:nvSpPr>
          <p:cNvPr id="542737" name="Rectangle 17"/>
          <p:cNvSpPr>
            <a:spLocks noChangeArrowheads="1"/>
          </p:cNvSpPr>
          <p:nvPr/>
        </p:nvSpPr>
        <p:spPr bwMode="auto">
          <a:xfrm>
            <a:off x="2484438" y="5229225"/>
            <a:ext cx="1800225" cy="431800"/>
          </a:xfrm>
          <a:prstGeom prst="rect">
            <a:avLst/>
          </a:prstGeom>
          <a:solidFill>
            <a:srgbClr val="33CCCC"/>
          </a:solidFill>
          <a:ln w="9525" algn="ctr">
            <a:noFill/>
            <a:miter lim="800000"/>
            <a:headEnd/>
            <a:tailEnd/>
          </a:ln>
          <a:effectLst/>
        </p:spPr>
        <p:txBody>
          <a:bodyPr wrap="none" anchor="ctr"/>
          <a:lstStyle/>
          <a:p>
            <a:r>
              <a:rPr lang="en-US" altLang="zh-TW" b="0">
                <a:solidFill>
                  <a:srgbClr val="FFFF00"/>
                </a:solidFill>
              </a:rPr>
              <a:t>N-type</a:t>
            </a:r>
          </a:p>
        </p:txBody>
      </p:sp>
      <p:sp>
        <p:nvSpPr>
          <p:cNvPr id="542738" name="Rectangle 18"/>
          <p:cNvSpPr>
            <a:spLocks noChangeArrowheads="1"/>
          </p:cNvSpPr>
          <p:nvPr/>
        </p:nvSpPr>
        <p:spPr bwMode="auto">
          <a:xfrm>
            <a:off x="2484438" y="4149725"/>
            <a:ext cx="1800225" cy="431800"/>
          </a:xfrm>
          <a:prstGeom prst="rect">
            <a:avLst/>
          </a:prstGeom>
          <a:solidFill>
            <a:schemeClr val="hlink"/>
          </a:solidFill>
          <a:ln w="9525" algn="ctr">
            <a:noFill/>
            <a:miter lim="800000"/>
            <a:headEnd/>
            <a:tailEnd/>
          </a:ln>
          <a:effectLst/>
        </p:spPr>
        <p:txBody>
          <a:bodyPr wrap="none" anchor="ctr"/>
          <a:lstStyle/>
          <a:p>
            <a:r>
              <a:rPr lang="en-US" altLang="zh-TW" b="0">
                <a:solidFill>
                  <a:srgbClr val="FFFF00"/>
                </a:solidFill>
                <a:ea typeface="AR MingtiM GB" pitchFamily="49" charset="-122"/>
              </a:rPr>
              <a:t>P-type</a:t>
            </a:r>
          </a:p>
        </p:txBody>
      </p:sp>
      <p:sp>
        <p:nvSpPr>
          <p:cNvPr id="542739" name="Rectangle 19"/>
          <p:cNvSpPr>
            <a:spLocks noChangeArrowheads="1"/>
          </p:cNvSpPr>
          <p:nvPr/>
        </p:nvSpPr>
        <p:spPr bwMode="auto">
          <a:xfrm>
            <a:off x="2484438" y="4797425"/>
            <a:ext cx="1798637" cy="74613"/>
          </a:xfrm>
          <a:prstGeom prst="rect">
            <a:avLst/>
          </a:prstGeom>
          <a:solidFill>
            <a:srgbClr val="00FF00"/>
          </a:solidFill>
          <a:ln w="9525" algn="ctr">
            <a:noFill/>
            <a:miter lim="800000"/>
            <a:headEnd/>
            <a:tailEnd/>
          </a:ln>
          <a:effectLst/>
        </p:spPr>
        <p:txBody>
          <a:bodyPr wrap="none" anchor="ctr"/>
          <a:lstStyle/>
          <a:p>
            <a:endParaRPr lang="zh-TW" altLang="en-US"/>
          </a:p>
        </p:txBody>
      </p:sp>
      <p:sp>
        <p:nvSpPr>
          <p:cNvPr id="542740" name="Rectangle 20"/>
          <p:cNvSpPr>
            <a:spLocks noChangeArrowheads="1"/>
          </p:cNvSpPr>
          <p:nvPr/>
        </p:nvSpPr>
        <p:spPr bwMode="auto">
          <a:xfrm>
            <a:off x="2484438" y="4727575"/>
            <a:ext cx="1798637" cy="71438"/>
          </a:xfrm>
          <a:prstGeom prst="rect">
            <a:avLst/>
          </a:prstGeom>
          <a:solidFill>
            <a:schemeClr val="accent1"/>
          </a:solidFill>
          <a:ln w="9525" algn="ctr">
            <a:noFill/>
            <a:miter lim="800000"/>
            <a:headEnd/>
            <a:tailEnd/>
          </a:ln>
          <a:effectLst/>
        </p:spPr>
        <p:txBody>
          <a:bodyPr wrap="none" anchor="ctr"/>
          <a:lstStyle/>
          <a:p>
            <a:endParaRPr lang="zh-TW" altLang="en-US"/>
          </a:p>
        </p:txBody>
      </p:sp>
      <p:sp>
        <p:nvSpPr>
          <p:cNvPr id="542741" name="Rectangle 21"/>
          <p:cNvSpPr>
            <a:spLocks noChangeArrowheads="1"/>
          </p:cNvSpPr>
          <p:nvPr/>
        </p:nvSpPr>
        <p:spPr bwMode="auto">
          <a:xfrm>
            <a:off x="2484438" y="4656138"/>
            <a:ext cx="1798637" cy="69850"/>
          </a:xfrm>
          <a:prstGeom prst="rect">
            <a:avLst/>
          </a:prstGeom>
          <a:solidFill>
            <a:srgbClr val="00FF00"/>
          </a:solidFill>
          <a:ln w="9525" algn="ctr">
            <a:noFill/>
            <a:miter lim="800000"/>
            <a:headEnd/>
            <a:tailEnd/>
          </a:ln>
          <a:effectLst/>
        </p:spPr>
        <p:txBody>
          <a:bodyPr wrap="none" anchor="ctr"/>
          <a:lstStyle/>
          <a:p>
            <a:endParaRPr lang="zh-TW" altLang="en-US"/>
          </a:p>
        </p:txBody>
      </p:sp>
      <p:sp>
        <p:nvSpPr>
          <p:cNvPr id="542742" name="Rectangle 22"/>
          <p:cNvSpPr>
            <a:spLocks noChangeArrowheads="1"/>
          </p:cNvSpPr>
          <p:nvPr/>
        </p:nvSpPr>
        <p:spPr bwMode="auto">
          <a:xfrm>
            <a:off x="2484438" y="4872038"/>
            <a:ext cx="1798637" cy="69850"/>
          </a:xfrm>
          <a:prstGeom prst="rect">
            <a:avLst/>
          </a:prstGeom>
          <a:solidFill>
            <a:schemeClr val="accent1"/>
          </a:solidFill>
          <a:ln w="9525" algn="ctr">
            <a:noFill/>
            <a:miter lim="800000"/>
            <a:headEnd/>
            <a:tailEnd/>
          </a:ln>
          <a:effectLst/>
        </p:spPr>
        <p:txBody>
          <a:bodyPr wrap="none" anchor="ctr"/>
          <a:lstStyle/>
          <a:p>
            <a:r>
              <a:rPr lang="en-US" altLang="zh-TW" b="0">
                <a:solidFill>
                  <a:srgbClr val="FFFF00"/>
                </a:solidFill>
              </a:rPr>
              <a:t>MQW</a:t>
            </a:r>
          </a:p>
        </p:txBody>
      </p:sp>
      <p:sp>
        <p:nvSpPr>
          <p:cNvPr id="542743" name="Rectangle 23"/>
          <p:cNvSpPr>
            <a:spLocks noChangeArrowheads="1"/>
          </p:cNvSpPr>
          <p:nvPr/>
        </p:nvSpPr>
        <p:spPr bwMode="auto">
          <a:xfrm>
            <a:off x="2484438" y="5081588"/>
            <a:ext cx="1798637" cy="74612"/>
          </a:xfrm>
          <a:prstGeom prst="rect">
            <a:avLst/>
          </a:prstGeom>
          <a:solidFill>
            <a:srgbClr val="00FF00"/>
          </a:solidFill>
          <a:ln w="9525" algn="ctr">
            <a:noFill/>
            <a:miter lim="800000"/>
            <a:headEnd/>
            <a:tailEnd/>
          </a:ln>
          <a:effectLst/>
        </p:spPr>
        <p:txBody>
          <a:bodyPr wrap="none" anchor="ctr"/>
          <a:lstStyle/>
          <a:p>
            <a:endParaRPr lang="zh-TW" altLang="en-US"/>
          </a:p>
        </p:txBody>
      </p:sp>
      <p:sp>
        <p:nvSpPr>
          <p:cNvPr id="542744" name="Rectangle 24"/>
          <p:cNvSpPr>
            <a:spLocks noChangeArrowheads="1"/>
          </p:cNvSpPr>
          <p:nvPr/>
        </p:nvSpPr>
        <p:spPr bwMode="auto">
          <a:xfrm>
            <a:off x="2484438" y="4581525"/>
            <a:ext cx="1798637" cy="71438"/>
          </a:xfrm>
          <a:prstGeom prst="rect">
            <a:avLst/>
          </a:prstGeom>
          <a:solidFill>
            <a:schemeClr val="accent1"/>
          </a:solidFill>
          <a:ln w="9525" algn="ctr">
            <a:noFill/>
            <a:miter lim="800000"/>
            <a:headEnd/>
            <a:tailEnd/>
          </a:ln>
          <a:effectLst/>
        </p:spPr>
        <p:txBody>
          <a:bodyPr wrap="none" anchor="ctr"/>
          <a:lstStyle/>
          <a:p>
            <a:endParaRPr lang="zh-TW" altLang="en-US"/>
          </a:p>
        </p:txBody>
      </p:sp>
      <p:sp>
        <p:nvSpPr>
          <p:cNvPr id="542745" name="Oval 25"/>
          <p:cNvSpPr>
            <a:spLocks noChangeArrowheads="1"/>
          </p:cNvSpPr>
          <p:nvPr/>
        </p:nvSpPr>
        <p:spPr bwMode="auto">
          <a:xfrm>
            <a:off x="2484438" y="4652963"/>
            <a:ext cx="1800225" cy="504825"/>
          </a:xfrm>
          <a:prstGeom prst="ellipse">
            <a:avLst/>
          </a:prstGeom>
          <a:noFill/>
          <a:ln w="38100" algn="ctr">
            <a:solidFill>
              <a:srgbClr val="000099"/>
            </a:solidFill>
            <a:prstDash val="dash"/>
            <a:round/>
            <a:headEnd/>
            <a:tailEnd/>
          </a:ln>
          <a:effectLst/>
        </p:spPr>
        <p:txBody>
          <a:bodyPr wrap="none" anchor="ctr"/>
          <a:lstStyle/>
          <a:p>
            <a:endParaRPr lang="zh-TW" altLang="en-US"/>
          </a:p>
        </p:txBody>
      </p:sp>
      <p:sp>
        <p:nvSpPr>
          <p:cNvPr id="542747" name="Text Box 27"/>
          <p:cNvSpPr txBox="1">
            <a:spLocks noChangeArrowheads="1"/>
          </p:cNvSpPr>
          <p:nvPr/>
        </p:nvSpPr>
        <p:spPr bwMode="auto">
          <a:xfrm>
            <a:off x="611188" y="4581525"/>
            <a:ext cx="1403350" cy="679450"/>
          </a:xfrm>
          <a:prstGeom prst="rect">
            <a:avLst/>
          </a:prstGeom>
          <a:solidFill>
            <a:schemeClr val="bg1"/>
          </a:solidFill>
          <a:ln w="38100" algn="ctr">
            <a:solidFill>
              <a:srgbClr val="000099"/>
            </a:solidFill>
            <a:miter lim="800000"/>
            <a:headEnd/>
            <a:tailEnd/>
          </a:ln>
          <a:effectLst/>
        </p:spPr>
        <p:txBody>
          <a:bodyPr>
            <a:spAutoFit/>
          </a:bodyPr>
          <a:lstStyle/>
          <a:p>
            <a:pPr>
              <a:spcBef>
                <a:spcPct val="50000"/>
              </a:spcBef>
            </a:pPr>
            <a:r>
              <a:rPr lang="en-US" altLang="zh-TW" sz="1800"/>
              <a:t>Si dopping barrier</a:t>
            </a:r>
          </a:p>
        </p:txBody>
      </p:sp>
      <p:sp>
        <p:nvSpPr>
          <p:cNvPr id="542748" name="Line 28"/>
          <p:cNvSpPr>
            <a:spLocks noChangeShapeType="1"/>
          </p:cNvSpPr>
          <p:nvPr/>
        </p:nvSpPr>
        <p:spPr bwMode="auto">
          <a:xfrm>
            <a:off x="2124075" y="4868863"/>
            <a:ext cx="288925" cy="0"/>
          </a:xfrm>
          <a:prstGeom prst="line">
            <a:avLst/>
          </a:prstGeom>
          <a:noFill/>
          <a:ln w="38100">
            <a:solidFill>
              <a:srgbClr val="000099"/>
            </a:solidFill>
            <a:round/>
            <a:headEnd/>
            <a:tailEnd type="triangle" w="med" len="med"/>
          </a:ln>
          <a:effectLst/>
        </p:spPr>
        <p:txBody>
          <a:bodyPr/>
          <a:lstStyle/>
          <a:p>
            <a:endParaRPr lang="zh-TW" altLang="en-US"/>
          </a:p>
        </p:txBody>
      </p:sp>
      <p:sp>
        <p:nvSpPr>
          <p:cNvPr id="542750" name="Line 30"/>
          <p:cNvSpPr>
            <a:spLocks noChangeShapeType="1"/>
          </p:cNvSpPr>
          <p:nvPr/>
        </p:nvSpPr>
        <p:spPr bwMode="auto">
          <a:xfrm>
            <a:off x="4067175" y="3141663"/>
            <a:ext cx="576263" cy="142875"/>
          </a:xfrm>
          <a:prstGeom prst="line">
            <a:avLst/>
          </a:prstGeom>
          <a:noFill/>
          <a:ln w="76200">
            <a:solidFill>
              <a:srgbClr val="FF0000"/>
            </a:solidFill>
            <a:round/>
            <a:headEnd/>
            <a:tailEnd type="triangle" w="med" len="med"/>
          </a:ln>
          <a:effectLst/>
        </p:spPr>
        <p:txBody>
          <a:bodyPr/>
          <a:lstStyle/>
          <a:p>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7037" y="1632966"/>
            <a:ext cx="6595261" cy="4650107"/>
            <a:chOff x="1395590" y="1386890"/>
            <a:chExt cx="6595261" cy="4650107"/>
          </a:xfrm>
        </p:grpSpPr>
        <p:sp>
          <p:nvSpPr>
            <p:cNvPr id="7" name="Rectangle 48"/>
            <p:cNvSpPr>
              <a:spLocks noChangeArrowheads="1"/>
            </p:cNvSpPr>
            <p:nvPr/>
          </p:nvSpPr>
          <p:spPr bwMode="auto">
            <a:xfrm>
              <a:off x="3463309" y="2301290"/>
              <a:ext cx="1592262" cy="484188"/>
            </a:xfrm>
            <a:prstGeom prst="rect">
              <a:avLst/>
            </a:prstGeom>
            <a:solidFill>
              <a:srgbClr val="CCFFFF"/>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CCFFFF"/>
              </a:extrusionClr>
            </a:sp3d>
          </p:spPr>
          <p:txBody>
            <a:bodyPr wrap="none" anchor="ctr">
              <a:flatTx/>
            </a:bodyPr>
            <a:lstStyle/>
            <a:p>
              <a:pPr algn="ctr"/>
              <a:endParaRPr kumimoji="0" lang="zh-TW" altLang="zh-TW">
                <a:solidFill>
                  <a:schemeClr val="bg1"/>
                </a:solidFill>
              </a:endParaRPr>
            </a:p>
          </p:txBody>
        </p:sp>
        <p:sp>
          <p:nvSpPr>
            <p:cNvPr id="8" name="Rectangle 88"/>
            <p:cNvSpPr>
              <a:spLocks noChangeArrowheads="1"/>
            </p:cNvSpPr>
            <p:nvPr/>
          </p:nvSpPr>
          <p:spPr bwMode="auto">
            <a:xfrm>
              <a:off x="2069484" y="4612689"/>
              <a:ext cx="731837" cy="762000"/>
            </a:xfrm>
            <a:prstGeom prst="rect">
              <a:avLst/>
            </a:prstGeom>
            <a:solidFill>
              <a:srgbClr val="CCFFFF"/>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CCFFFF"/>
              </a:extrusionClr>
            </a:sp3d>
          </p:spPr>
          <p:txBody>
            <a:bodyPr wrap="none" anchor="ctr">
              <a:flatTx/>
            </a:bodyPr>
            <a:lstStyle/>
            <a:p>
              <a:pPr algn="ctr"/>
              <a:endParaRPr kumimoji="0" lang="zh-TW" altLang="zh-TW">
                <a:solidFill>
                  <a:schemeClr val="bg1"/>
                </a:solidFill>
              </a:endParaRPr>
            </a:p>
          </p:txBody>
        </p:sp>
        <p:sp>
          <p:nvSpPr>
            <p:cNvPr id="9" name="Oval 69"/>
            <p:cNvSpPr>
              <a:spLocks noChangeArrowheads="1"/>
            </p:cNvSpPr>
            <p:nvPr/>
          </p:nvSpPr>
          <p:spPr bwMode="auto">
            <a:xfrm>
              <a:off x="2491759" y="3774489"/>
              <a:ext cx="230187" cy="268288"/>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29" name="Rectangle 61"/>
            <p:cNvSpPr>
              <a:spLocks noChangeArrowheads="1"/>
            </p:cNvSpPr>
            <p:nvPr/>
          </p:nvSpPr>
          <p:spPr bwMode="auto">
            <a:xfrm>
              <a:off x="2787034" y="4022139"/>
              <a:ext cx="319087" cy="1344613"/>
            </a:xfrm>
            <a:prstGeom prst="rect">
              <a:avLst/>
            </a:prstGeom>
            <a:solidFill>
              <a:srgbClr val="FF99CC">
                <a:alpha val="67058"/>
              </a:srgbClr>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99CC"/>
              </a:extrusionClr>
            </a:sp3d>
          </p:spPr>
          <p:txBody>
            <a:bodyPr wrap="none" anchor="ctr">
              <a:flatTx/>
            </a:bodyPr>
            <a:lstStyle/>
            <a:p>
              <a:endParaRPr kumimoji="0" lang="zh-TW" altLang="en-US" sz="800"/>
            </a:p>
          </p:txBody>
        </p:sp>
        <p:sp>
          <p:nvSpPr>
            <p:cNvPr id="30" name="Rectangle 62"/>
            <p:cNvSpPr>
              <a:spLocks noChangeArrowheads="1"/>
            </p:cNvSpPr>
            <p:nvPr/>
          </p:nvSpPr>
          <p:spPr bwMode="auto">
            <a:xfrm>
              <a:off x="3285509" y="4642852"/>
              <a:ext cx="238125" cy="723900"/>
            </a:xfrm>
            <a:prstGeom prst="rect">
              <a:avLst/>
            </a:prstGeom>
            <a:solidFill>
              <a:srgbClr val="FF0000"/>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0000"/>
              </a:extrusionClr>
            </a:sp3d>
          </p:spPr>
          <p:txBody>
            <a:bodyPr wrap="none" anchor="ctr">
              <a:flatTx/>
            </a:bodyPr>
            <a:lstStyle/>
            <a:p>
              <a:endParaRPr kumimoji="0" lang="zh-TW" altLang="en-US" sz="800"/>
            </a:p>
          </p:txBody>
        </p:sp>
        <p:sp>
          <p:nvSpPr>
            <p:cNvPr id="31" name="Rectangle 63"/>
            <p:cNvSpPr>
              <a:spLocks noChangeArrowheads="1"/>
            </p:cNvSpPr>
            <p:nvPr/>
          </p:nvSpPr>
          <p:spPr bwMode="auto">
            <a:xfrm>
              <a:off x="3703021" y="4642852"/>
              <a:ext cx="239713" cy="723900"/>
            </a:xfrm>
            <a:prstGeom prst="rect">
              <a:avLst/>
            </a:prstGeom>
            <a:solidFill>
              <a:srgbClr val="FF0000"/>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0000"/>
              </a:extrusionClr>
            </a:sp3d>
          </p:spPr>
          <p:txBody>
            <a:bodyPr wrap="none" anchor="ctr">
              <a:flatTx/>
            </a:bodyPr>
            <a:lstStyle/>
            <a:p>
              <a:endParaRPr kumimoji="0" lang="zh-TW" altLang="en-US" sz="800"/>
            </a:p>
          </p:txBody>
        </p:sp>
        <p:sp>
          <p:nvSpPr>
            <p:cNvPr id="32" name="Rectangle 64"/>
            <p:cNvSpPr>
              <a:spLocks noChangeArrowheads="1"/>
            </p:cNvSpPr>
            <p:nvPr/>
          </p:nvSpPr>
          <p:spPr bwMode="auto">
            <a:xfrm>
              <a:off x="4122121" y="4642852"/>
              <a:ext cx="238125" cy="723900"/>
            </a:xfrm>
            <a:prstGeom prst="rect">
              <a:avLst/>
            </a:prstGeom>
            <a:solidFill>
              <a:srgbClr val="FF0000"/>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0000"/>
              </a:extrusionClr>
            </a:sp3d>
          </p:spPr>
          <p:txBody>
            <a:bodyPr wrap="none" anchor="ctr">
              <a:flatTx/>
            </a:bodyPr>
            <a:lstStyle/>
            <a:p>
              <a:endParaRPr kumimoji="0" lang="zh-TW" altLang="en-US" sz="800"/>
            </a:p>
          </p:txBody>
        </p:sp>
        <p:sp>
          <p:nvSpPr>
            <p:cNvPr id="33" name="Rectangle 65"/>
            <p:cNvSpPr>
              <a:spLocks noChangeArrowheads="1"/>
            </p:cNvSpPr>
            <p:nvPr/>
          </p:nvSpPr>
          <p:spPr bwMode="auto">
            <a:xfrm>
              <a:off x="4539634" y="4642852"/>
              <a:ext cx="238125" cy="723900"/>
            </a:xfrm>
            <a:prstGeom prst="rect">
              <a:avLst/>
            </a:prstGeom>
            <a:solidFill>
              <a:srgbClr val="FF0000"/>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0000"/>
              </a:extrusionClr>
            </a:sp3d>
          </p:spPr>
          <p:txBody>
            <a:bodyPr wrap="none" anchor="ctr">
              <a:flatTx/>
            </a:bodyPr>
            <a:lstStyle/>
            <a:p>
              <a:endParaRPr kumimoji="0" lang="zh-TW" altLang="en-US" sz="800"/>
            </a:p>
          </p:txBody>
        </p:sp>
        <p:sp>
          <p:nvSpPr>
            <p:cNvPr id="34" name="Rectangle 66"/>
            <p:cNvSpPr>
              <a:spLocks noChangeArrowheads="1"/>
            </p:cNvSpPr>
            <p:nvPr/>
          </p:nvSpPr>
          <p:spPr bwMode="auto">
            <a:xfrm>
              <a:off x="5017471" y="4022139"/>
              <a:ext cx="284163" cy="1344613"/>
            </a:xfrm>
            <a:prstGeom prst="rect">
              <a:avLst/>
            </a:prstGeom>
            <a:solidFill>
              <a:srgbClr val="FF99CC"/>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99CC"/>
              </a:extrusionClr>
            </a:sp3d>
          </p:spPr>
          <p:txBody>
            <a:bodyPr wrap="none" anchor="ctr">
              <a:flatTx/>
            </a:bodyPr>
            <a:lstStyle/>
            <a:p>
              <a:endParaRPr kumimoji="0" lang="zh-TW" altLang="en-US" sz="800"/>
            </a:p>
          </p:txBody>
        </p:sp>
        <p:sp>
          <p:nvSpPr>
            <p:cNvPr id="35" name="Line 68"/>
            <p:cNvSpPr>
              <a:spLocks noChangeShapeType="1"/>
            </p:cNvSpPr>
            <p:nvPr/>
          </p:nvSpPr>
          <p:spPr bwMode="auto">
            <a:xfrm>
              <a:off x="2907684" y="5366752"/>
              <a:ext cx="2078037" cy="0"/>
            </a:xfrm>
            <a:prstGeom prst="line">
              <a:avLst/>
            </a:prstGeom>
            <a:noFill/>
            <a:ln w="9525">
              <a:solidFill>
                <a:schemeClr val="tx1"/>
              </a:solidFill>
              <a:prstDash val="dash"/>
              <a:round/>
              <a:headEnd/>
              <a:tailEnd/>
            </a:ln>
          </p:spPr>
          <p:txBody>
            <a:bodyPr/>
            <a:lstStyle/>
            <a:p>
              <a:endParaRPr lang="zh-TW" altLang="en-US"/>
            </a:p>
          </p:txBody>
        </p:sp>
        <p:sp>
          <p:nvSpPr>
            <p:cNvPr id="36" name="Line 70"/>
            <p:cNvSpPr>
              <a:spLocks noChangeShapeType="1"/>
            </p:cNvSpPr>
            <p:nvPr/>
          </p:nvSpPr>
          <p:spPr bwMode="auto">
            <a:xfrm flipV="1">
              <a:off x="2421909" y="4360277"/>
              <a:ext cx="215900" cy="0"/>
            </a:xfrm>
            <a:prstGeom prst="line">
              <a:avLst/>
            </a:prstGeom>
            <a:noFill/>
            <a:ln w="9525">
              <a:solidFill>
                <a:schemeClr val="tx1"/>
              </a:solidFill>
              <a:round/>
              <a:headEnd/>
              <a:tailEnd type="triangle" w="med" len="med"/>
            </a:ln>
          </p:spPr>
          <p:txBody>
            <a:bodyPr/>
            <a:lstStyle/>
            <a:p>
              <a:endParaRPr lang="zh-TW" altLang="en-US"/>
            </a:p>
          </p:txBody>
        </p:sp>
        <p:sp>
          <p:nvSpPr>
            <p:cNvPr id="37" name="Oval 71"/>
            <p:cNvSpPr>
              <a:spLocks noChangeArrowheads="1"/>
            </p:cNvSpPr>
            <p:nvPr/>
          </p:nvSpPr>
          <p:spPr bwMode="auto">
            <a:xfrm>
              <a:off x="2134571" y="4203114"/>
              <a:ext cx="230188" cy="268288"/>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38" name="Oval 75"/>
            <p:cNvSpPr>
              <a:spLocks noChangeArrowheads="1"/>
            </p:cNvSpPr>
            <p:nvPr/>
          </p:nvSpPr>
          <p:spPr bwMode="auto">
            <a:xfrm>
              <a:off x="3069609" y="5100052"/>
              <a:ext cx="230187" cy="268287"/>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39" name="Oval 77"/>
            <p:cNvSpPr>
              <a:spLocks noChangeArrowheads="1"/>
            </p:cNvSpPr>
            <p:nvPr/>
          </p:nvSpPr>
          <p:spPr bwMode="auto">
            <a:xfrm>
              <a:off x="3069609" y="4792077"/>
              <a:ext cx="230187" cy="268287"/>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40" name="Line 81"/>
            <p:cNvSpPr>
              <a:spLocks noChangeShapeType="1"/>
            </p:cNvSpPr>
            <p:nvPr/>
          </p:nvSpPr>
          <p:spPr bwMode="auto">
            <a:xfrm flipH="1">
              <a:off x="3206134" y="3988802"/>
              <a:ext cx="11112" cy="527050"/>
            </a:xfrm>
            <a:prstGeom prst="line">
              <a:avLst/>
            </a:prstGeom>
            <a:noFill/>
            <a:ln w="25400">
              <a:solidFill>
                <a:srgbClr val="FFFF00"/>
              </a:solidFill>
              <a:prstDash val="dash"/>
              <a:round/>
              <a:headEnd/>
              <a:tailEnd/>
            </a:ln>
          </p:spPr>
          <p:txBody>
            <a:bodyPr/>
            <a:lstStyle/>
            <a:p>
              <a:endParaRPr lang="zh-TW" altLang="en-US"/>
            </a:p>
          </p:txBody>
        </p:sp>
        <p:sp>
          <p:nvSpPr>
            <p:cNvPr id="41" name="Rectangle 88"/>
            <p:cNvSpPr>
              <a:spLocks noChangeArrowheads="1"/>
            </p:cNvSpPr>
            <p:nvPr/>
          </p:nvSpPr>
          <p:spPr bwMode="auto">
            <a:xfrm>
              <a:off x="5301634" y="4606339"/>
              <a:ext cx="547687" cy="762000"/>
            </a:xfrm>
            <a:prstGeom prst="rect">
              <a:avLst/>
            </a:prstGeom>
            <a:solidFill>
              <a:srgbClr val="CCFFFF"/>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CCFFFF"/>
              </a:extrusionClr>
            </a:sp3d>
          </p:spPr>
          <p:txBody>
            <a:bodyPr wrap="none" anchor="ctr">
              <a:flatTx/>
            </a:bodyPr>
            <a:lstStyle/>
            <a:p>
              <a:pPr algn="ctr"/>
              <a:endParaRPr kumimoji="0" lang="zh-TW" altLang="zh-TW">
                <a:solidFill>
                  <a:schemeClr val="bg1"/>
                </a:solidFill>
              </a:endParaRPr>
            </a:p>
          </p:txBody>
        </p:sp>
        <p:sp>
          <p:nvSpPr>
            <p:cNvPr id="42" name="Line 70"/>
            <p:cNvSpPr>
              <a:spLocks noChangeShapeType="1"/>
            </p:cNvSpPr>
            <p:nvPr/>
          </p:nvSpPr>
          <p:spPr bwMode="auto">
            <a:xfrm flipV="1">
              <a:off x="2601296" y="4117389"/>
              <a:ext cx="215900" cy="0"/>
            </a:xfrm>
            <a:prstGeom prst="line">
              <a:avLst/>
            </a:prstGeom>
            <a:noFill/>
            <a:ln w="9525">
              <a:solidFill>
                <a:schemeClr val="tx1"/>
              </a:solidFill>
              <a:round/>
              <a:headEnd/>
              <a:tailEnd type="triangle" w="med" len="med"/>
            </a:ln>
          </p:spPr>
          <p:txBody>
            <a:bodyPr/>
            <a:lstStyle/>
            <a:p>
              <a:endParaRPr lang="zh-TW" altLang="en-US"/>
            </a:p>
          </p:txBody>
        </p:sp>
        <p:sp>
          <p:nvSpPr>
            <p:cNvPr id="43" name="Oval 77"/>
            <p:cNvSpPr>
              <a:spLocks noChangeArrowheads="1"/>
            </p:cNvSpPr>
            <p:nvPr/>
          </p:nvSpPr>
          <p:spPr bwMode="auto">
            <a:xfrm>
              <a:off x="3437115" y="5094362"/>
              <a:ext cx="230187" cy="268288"/>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44" name="Text Box 87"/>
            <p:cNvSpPr txBox="1">
              <a:spLocks noChangeArrowheads="1"/>
            </p:cNvSpPr>
            <p:nvPr/>
          </p:nvSpPr>
          <p:spPr bwMode="auto">
            <a:xfrm>
              <a:off x="1395590" y="4741276"/>
              <a:ext cx="890588" cy="369888"/>
            </a:xfrm>
            <a:prstGeom prst="rect">
              <a:avLst/>
            </a:prstGeom>
            <a:noFill/>
            <a:ln w="9525">
              <a:noFill/>
              <a:miter lim="800000"/>
              <a:headEnd/>
              <a:tailEnd/>
            </a:ln>
          </p:spPr>
          <p:txBody>
            <a:bodyPr wrap="none">
              <a:spAutoFit/>
            </a:bodyPr>
            <a:lstStyle/>
            <a:p>
              <a:r>
                <a:rPr kumimoji="0" lang="en-US" altLang="zh-TW" b="1" dirty="0">
                  <a:solidFill>
                    <a:srgbClr val="FFFF00"/>
                  </a:solidFill>
                </a:rPr>
                <a:t>P-type</a:t>
              </a:r>
            </a:p>
          </p:txBody>
        </p:sp>
        <p:sp>
          <p:nvSpPr>
            <p:cNvPr id="45" name="Line 83"/>
            <p:cNvSpPr>
              <a:spLocks noChangeShapeType="1"/>
            </p:cNvSpPr>
            <p:nvPr/>
          </p:nvSpPr>
          <p:spPr bwMode="auto">
            <a:xfrm flipV="1">
              <a:off x="1500166" y="5500702"/>
              <a:ext cx="6100763" cy="0"/>
            </a:xfrm>
            <a:prstGeom prst="line">
              <a:avLst/>
            </a:prstGeom>
            <a:noFill/>
            <a:ln w="63500">
              <a:solidFill>
                <a:schemeClr val="tx1"/>
              </a:solidFill>
              <a:round/>
              <a:headEnd/>
              <a:tailEnd type="triangle" w="med" len="med"/>
            </a:ln>
          </p:spPr>
          <p:txBody>
            <a:bodyPr/>
            <a:lstStyle/>
            <a:p>
              <a:endParaRPr lang="zh-TW" altLang="en-US"/>
            </a:p>
          </p:txBody>
        </p:sp>
        <p:sp>
          <p:nvSpPr>
            <p:cNvPr id="46" name="Text Box 87"/>
            <p:cNvSpPr txBox="1">
              <a:spLocks noChangeArrowheads="1"/>
            </p:cNvSpPr>
            <p:nvPr/>
          </p:nvSpPr>
          <p:spPr bwMode="auto">
            <a:xfrm>
              <a:off x="3255204" y="5513777"/>
              <a:ext cx="4735647" cy="523220"/>
            </a:xfrm>
            <a:prstGeom prst="rect">
              <a:avLst/>
            </a:prstGeom>
            <a:noFill/>
            <a:ln w="9525">
              <a:noFill/>
              <a:miter lim="800000"/>
              <a:headEnd/>
              <a:tailEnd/>
            </a:ln>
          </p:spPr>
          <p:txBody>
            <a:bodyPr wrap="square">
              <a:spAutoFit/>
            </a:bodyPr>
            <a:lstStyle/>
            <a:p>
              <a:r>
                <a:rPr kumimoji="0" lang="en-US" altLang="zh-TW" b="1" dirty="0" smtClean="0"/>
                <a:t>piezoelectric field</a:t>
              </a:r>
              <a:endParaRPr kumimoji="0" lang="en-US" altLang="zh-TW" b="1" dirty="0"/>
            </a:p>
          </p:txBody>
        </p:sp>
        <p:cxnSp>
          <p:nvCxnSpPr>
            <p:cNvPr id="66" name="直線單箭頭接點 65"/>
            <p:cNvCxnSpPr/>
            <p:nvPr/>
          </p:nvCxnSpPr>
          <p:spPr>
            <a:xfrm rot="5400000">
              <a:off x="3064053" y="4702383"/>
              <a:ext cx="285750" cy="15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rot="10800000">
              <a:off x="2706071" y="3988802"/>
              <a:ext cx="500063" cy="1587"/>
            </a:xfrm>
            <a:prstGeom prst="line">
              <a:avLst/>
            </a:prstGeom>
            <a:ln w="2222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p:nvPr/>
          </p:nvCxnSpPr>
          <p:spPr>
            <a:xfrm>
              <a:off x="3206134" y="4560302"/>
              <a:ext cx="1785937" cy="1587"/>
            </a:xfrm>
            <a:prstGeom prst="straightConnector1">
              <a:avLst/>
            </a:prstGeom>
            <a:ln w="254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rot="5400000">
              <a:off x="3528397" y="4666664"/>
              <a:ext cx="214312" cy="15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73"/>
            <p:cNvSpPr>
              <a:spLocks noChangeArrowheads="1"/>
            </p:cNvSpPr>
            <p:nvPr/>
          </p:nvSpPr>
          <p:spPr bwMode="auto">
            <a:xfrm>
              <a:off x="2333009" y="3988802"/>
              <a:ext cx="230187" cy="268287"/>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74" name="Rectangle 41"/>
            <p:cNvSpPr>
              <a:spLocks noChangeArrowheads="1"/>
            </p:cNvSpPr>
            <p:nvPr/>
          </p:nvSpPr>
          <p:spPr bwMode="auto">
            <a:xfrm>
              <a:off x="3993534" y="2185403"/>
              <a:ext cx="1074737" cy="128587"/>
            </a:xfrm>
            <a:prstGeom prst="rect">
              <a:avLst/>
            </a:prstGeom>
            <a:solidFill>
              <a:srgbClr val="FF99CC"/>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FF99CC"/>
              </a:extrusionClr>
            </a:sp3d>
          </p:spPr>
          <p:txBody>
            <a:bodyPr wrap="none" anchor="ctr">
              <a:flatTx/>
            </a:bodyPr>
            <a:lstStyle/>
            <a:p>
              <a:pPr algn="ctr"/>
              <a:endParaRPr kumimoji="0" lang="zh-TW" altLang="zh-TW">
                <a:solidFill>
                  <a:schemeClr val="accent1"/>
                </a:solidFill>
              </a:endParaRPr>
            </a:p>
          </p:txBody>
        </p:sp>
        <p:sp>
          <p:nvSpPr>
            <p:cNvPr id="75" name="Rectangle 42"/>
            <p:cNvSpPr>
              <a:spLocks noChangeArrowheads="1"/>
            </p:cNvSpPr>
            <p:nvPr/>
          </p:nvSpPr>
          <p:spPr bwMode="auto">
            <a:xfrm>
              <a:off x="3991946" y="2128253"/>
              <a:ext cx="1076325" cy="41275"/>
            </a:xfrm>
            <a:prstGeom prst="rect">
              <a:avLst/>
            </a:prstGeom>
            <a:solidFill>
              <a:srgbClr val="FF0000"/>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FF0000"/>
              </a:extrusionClr>
            </a:sp3d>
          </p:spPr>
          <p:txBody>
            <a:bodyPr wrap="none" anchor="ctr">
              <a:flatTx/>
            </a:bodyPr>
            <a:lstStyle/>
            <a:p>
              <a:pPr algn="ctr"/>
              <a:endParaRPr kumimoji="0" lang="zh-TW" altLang="zh-TW">
                <a:solidFill>
                  <a:schemeClr val="bg1"/>
                </a:solidFill>
              </a:endParaRPr>
            </a:p>
          </p:txBody>
        </p:sp>
        <p:sp>
          <p:nvSpPr>
            <p:cNvPr id="76" name="Rectangle 43"/>
            <p:cNvSpPr>
              <a:spLocks noChangeArrowheads="1"/>
            </p:cNvSpPr>
            <p:nvPr/>
          </p:nvSpPr>
          <p:spPr bwMode="auto">
            <a:xfrm>
              <a:off x="3991946" y="2090153"/>
              <a:ext cx="1076325" cy="38100"/>
            </a:xfrm>
            <a:prstGeom prst="rect">
              <a:avLst/>
            </a:prstGeom>
            <a:solidFill>
              <a:srgbClr val="FFFFFF"/>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FFFFFF"/>
              </a:extrusionClr>
            </a:sp3d>
          </p:spPr>
          <p:txBody>
            <a:bodyPr wrap="none" anchor="ctr">
              <a:flatTx/>
            </a:bodyPr>
            <a:lstStyle/>
            <a:p>
              <a:pPr algn="ctr"/>
              <a:endParaRPr kumimoji="0" lang="zh-TW" altLang="zh-TW">
                <a:solidFill>
                  <a:schemeClr val="bg1"/>
                </a:solidFill>
              </a:endParaRPr>
            </a:p>
          </p:txBody>
        </p:sp>
        <p:sp>
          <p:nvSpPr>
            <p:cNvPr id="77" name="Rectangle 44"/>
            <p:cNvSpPr>
              <a:spLocks noChangeArrowheads="1"/>
            </p:cNvSpPr>
            <p:nvPr/>
          </p:nvSpPr>
          <p:spPr bwMode="auto">
            <a:xfrm>
              <a:off x="3991946" y="2048878"/>
              <a:ext cx="1076325" cy="41275"/>
            </a:xfrm>
            <a:prstGeom prst="rect">
              <a:avLst/>
            </a:prstGeom>
            <a:solidFill>
              <a:srgbClr val="FF0000"/>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FF0000"/>
              </a:extrusionClr>
            </a:sp3d>
          </p:spPr>
          <p:txBody>
            <a:bodyPr wrap="none" anchor="ctr">
              <a:flatTx/>
            </a:bodyPr>
            <a:lstStyle/>
            <a:p>
              <a:pPr algn="ctr"/>
              <a:endParaRPr kumimoji="0" lang="zh-TW" altLang="zh-TW">
                <a:solidFill>
                  <a:schemeClr val="bg1"/>
                </a:solidFill>
              </a:endParaRPr>
            </a:p>
          </p:txBody>
        </p:sp>
        <p:sp>
          <p:nvSpPr>
            <p:cNvPr id="78" name="Rectangle 45"/>
            <p:cNvSpPr>
              <a:spLocks noChangeArrowheads="1"/>
            </p:cNvSpPr>
            <p:nvPr/>
          </p:nvSpPr>
          <p:spPr bwMode="auto">
            <a:xfrm>
              <a:off x="3991946" y="2009190"/>
              <a:ext cx="1076325" cy="39688"/>
            </a:xfrm>
            <a:prstGeom prst="rect">
              <a:avLst/>
            </a:prstGeom>
            <a:solidFill>
              <a:srgbClr val="FFFFFF"/>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FFFFFF"/>
              </a:extrusionClr>
            </a:sp3d>
          </p:spPr>
          <p:txBody>
            <a:bodyPr wrap="none" anchor="ctr">
              <a:flatTx/>
            </a:bodyPr>
            <a:lstStyle/>
            <a:p>
              <a:pPr algn="ctr"/>
              <a:endParaRPr kumimoji="0" lang="zh-TW" altLang="zh-TW">
                <a:solidFill>
                  <a:schemeClr val="bg1"/>
                </a:solidFill>
              </a:endParaRPr>
            </a:p>
          </p:txBody>
        </p:sp>
        <p:sp>
          <p:nvSpPr>
            <p:cNvPr id="79" name="Rectangle 46"/>
            <p:cNvSpPr>
              <a:spLocks noChangeArrowheads="1"/>
            </p:cNvSpPr>
            <p:nvPr/>
          </p:nvSpPr>
          <p:spPr bwMode="auto">
            <a:xfrm>
              <a:off x="3991946" y="1969503"/>
              <a:ext cx="1076325" cy="39687"/>
            </a:xfrm>
            <a:prstGeom prst="rect">
              <a:avLst/>
            </a:prstGeom>
            <a:solidFill>
              <a:srgbClr val="FF0000"/>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FF0000"/>
              </a:extrusionClr>
            </a:sp3d>
          </p:spPr>
          <p:txBody>
            <a:bodyPr wrap="none" anchor="ctr">
              <a:flatTx/>
            </a:bodyPr>
            <a:lstStyle/>
            <a:p>
              <a:pPr algn="ctr"/>
              <a:endParaRPr kumimoji="0" lang="zh-TW" altLang="zh-TW">
                <a:solidFill>
                  <a:schemeClr val="bg1"/>
                </a:solidFill>
              </a:endParaRPr>
            </a:p>
          </p:txBody>
        </p:sp>
        <p:sp>
          <p:nvSpPr>
            <p:cNvPr id="80" name="Rectangle 47"/>
            <p:cNvSpPr>
              <a:spLocks noChangeArrowheads="1"/>
            </p:cNvSpPr>
            <p:nvPr/>
          </p:nvSpPr>
          <p:spPr bwMode="auto">
            <a:xfrm>
              <a:off x="3991946" y="1929815"/>
              <a:ext cx="1076325" cy="39688"/>
            </a:xfrm>
            <a:prstGeom prst="rect">
              <a:avLst/>
            </a:prstGeom>
            <a:solidFill>
              <a:srgbClr val="FFFFFF"/>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FFFFFF"/>
              </a:extrusionClr>
            </a:sp3d>
          </p:spPr>
          <p:txBody>
            <a:bodyPr wrap="none" anchor="ctr">
              <a:flatTx/>
            </a:bodyPr>
            <a:lstStyle/>
            <a:p>
              <a:pPr algn="ctr"/>
              <a:endParaRPr kumimoji="0" lang="zh-TW" altLang="zh-TW">
                <a:solidFill>
                  <a:schemeClr val="bg1"/>
                </a:solidFill>
              </a:endParaRPr>
            </a:p>
          </p:txBody>
        </p:sp>
        <p:sp>
          <p:nvSpPr>
            <p:cNvPr id="81" name="Rectangle 51"/>
            <p:cNvSpPr>
              <a:spLocks noChangeArrowheads="1"/>
            </p:cNvSpPr>
            <p:nvPr/>
          </p:nvSpPr>
          <p:spPr bwMode="auto">
            <a:xfrm>
              <a:off x="3991946" y="1771065"/>
              <a:ext cx="1076325" cy="163513"/>
            </a:xfrm>
            <a:prstGeom prst="rect">
              <a:avLst/>
            </a:prstGeom>
            <a:solidFill>
              <a:srgbClr val="FF99CC"/>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FF99CC"/>
              </a:extrusionClr>
            </a:sp3d>
          </p:spPr>
          <p:txBody>
            <a:bodyPr wrap="none" anchor="ctr">
              <a:flatTx/>
            </a:bodyPr>
            <a:lstStyle/>
            <a:p>
              <a:pPr algn="ctr"/>
              <a:endParaRPr kumimoji="0" lang="zh-TW" altLang="zh-TW">
                <a:solidFill>
                  <a:schemeClr val="accent1"/>
                </a:solidFill>
              </a:endParaRPr>
            </a:p>
          </p:txBody>
        </p:sp>
        <p:sp>
          <p:nvSpPr>
            <p:cNvPr id="82" name="Text Box 50"/>
            <p:cNvSpPr txBox="1">
              <a:spLocks noChangeArrowheads="1"/>
            </p:cNvSpPr>
            <p:nvPr/>
          </p:nvSpPr>
          <p:spPr bwMode="auto">
            <a:xfrm>
              <a:off x="1752898" y="2269540"/>
              <a:ext cx="2816898" cy="523220"/>
            </a:xfrm>
            <a:prstGeom prst="rect">
              <a:avLst/>
            </a:prstGeom>
            <a:noFill/>
            <a:ln w="9525">
              <a:noFill/>
              <a:miter lim="800000"/>
              <a:headEnd/>
              <a:tailEnd/>
            </a:ln>
          </p:spPr>
          <p:txBody>
            <a:bodyPr wrap="square">
              <a:spAutoFit/>
            </a:bodyPr>
            <a:lstStyle/>
            <a:p>
              <a:r>
                <a:rPr kumimoji="0" lang="en-US" altLang="zh-TW" dirty="0"/>
                <a:t>N Substrate</a:t>
              </a:r>
            </a:p>
          </p:txBody>
        </p:sp>
        <p:sp>
          <p:nvSpPr>
            <p:cNvPr id="83" name="Text Box 53"/>
            <p:cNvSpPr txBox="1">
              <a:spLocks noChangeArrowheads="1"/>
            </p:cNvSpPr>
            <p:nvPr/>
          </p:nvSpPr>
          <p:spPr bwMode="auto">
            <a:xfrm>
              <a:off x="4050684" y="1844090"/>
              <a:ext cx="2161169" cy="954107"/>
            </a:xfrm>
            <a:prstGeom prst="rect">
              <a:avLst/>
            </a:prstGeom>
            <a:noFill/>
            <a:ln w="9525">
              <a:noFill/>
              <a:miter lim="800000"/>
              <a:headEnd/>
              <a:tailEnd/>
            </a:ln>
          </p:spPr>
          <p:txBody>
            <a:bodyPr wrap="none">
              <a:spAutoFit/>
            </a:bodyPr>
            <a:lstStyle/>
            <a:p>
              <a:r>
                <a:rPr kumimoji="0" lang="en-US" altLang="zh-TW" dirty="0" err="1" smtClean="0"/>
                <a:t>GaN</a:t>
              </a:r>
              <a:r>
                <a:rPr kumimoji="0" lang="en-US" altLang="zh-TW" dirty="0" smtClean="0"/>
                <a:t>/</a:t>
              </a:r>
              <a:r>
                <a:rPr kumimoji="0" lang="en-US" altLang="zh-TW" dirty="0" err="1" smtClean="0"/>
                <a:t>InGaN</a:t>
              </a:r>
              <a:r>
                <a:rPr kumimoji="0" lang="en-US" altLang="zh-TW" dirty="0" smtClean="0"/>
                <a:t> </a:t>
              </a:r>
            </a:p>
            <a:p>
              <a:r>
                <a:rPr kumimoji="0" lang="en-US" altLang="zh-TW" dirty="0" smtClean="0"/>
                <a:t>MQWs</a:t>
              </a:r>
              <a:endParaRPr kumimoji="0" lang="en-US" altLang="zh-TW" dirty="0"/>
            </a:p>
          </p:txBody>
        </p:sp>
        <p:sp>
          <p:nvSpPr>
            <p:cNvPr id="84" name="Oval 92"/>
            <p:cNvSpPr>
              <a:spLocks noChangeArrowheads="1"/>
            </p:cNvSpPr>
            <p:nvPr/>
          </p:nvSpPr>
          <p:spPr bwMode="auto">
            <a:xfrm>
              <a:off x="3899871" y="1713915"/>
              <a:ext cx="1050925" cy="706438"/>
            </a:xfrm>
            <a:prstGeom prst="ellipse">
              <a:avLst/>
            </a:prstGeom>
            <a:noFill/>
            <a:ln w="50800">
              <a:solidFill>
                <a:srgbClr val="FF0000"/>
              </a:solidFill>
              <a:prstDash val="dash"/>
              <a:round/>
              <a:headEnd/>
              <a:tailEnd/>
            </a:ln>
          </p:spPr>
          <p:txBody>
            <a:bodyPr wrap="none" anchor="ctr"/>
            <a:lstStyle/>
            <a:p>
              <a:endParaRPr kumimoji="0" lang="zh-TW" altLang="en-US" sz="800"/>
            </a:p>
          </p:txBody>
        </p:sp>
        <p:sp>
          <p:nvSpPr>
            <p:cNvPr id="85" name="Rectangle 52"/>
            <p:cNvSpPr>
              <a:spLocks noChangeArrowheads="1"/>
            </p:cNvSpPr>
            <p:nvPr/>
          </p:nvSpPr>
          <p:spPr bwMode="auto">
            <a:xfrm>
              <a:off x="4626946" y="1418640"/>
              <a:ext cx="428625" cy="352425"/>
            </a:xfrm>
            <a:prstGeom prst="rect">
              <a:avLst/>
            </a:prstGeom>
            <a:gradFill rotWithShape="1">
              <a:gsLst>
                <a:gs pos="0">
                  <a:srgbClr val="4AC286"/>
                </a:gs>
                <a:gs pos="100000">
                  <a:srgbClr val="339966"/>
                </a:gs>
              </a:gsLst>
              <a:lin ang="5400000" scaled="1"/>
            </a:gradFill>
            <a:ln w="9525">
              <a:miter lim="800000"/>
              <a:headEnd/>
              <a:tailEnd/>
            </a:ln>
            <a:scene3d>
              <a:camera prst="legacyObliqueTopRight"/>
              <a:lightRig rig="legacyFlat3" dir="b"/>
            </a:scene3d>
            <a:sp3d extrusionH="1801800" prstMaterial="legacyMatte">
              <a:bevelT w="13500" h="13500" prst="angle"/>
              <a:bevelB w="13500" h="13500" prst="angle"/>
              <a:extrusionClr>
                <a:srgbClr val="339966"/>
              </a:extrusionClr>
            </a:sp3d>
          </p:spPr>
          <p:txBody>
            <a:bodyPr wrap="none" anchor="ctr">
              <a:flatTx/>
            </a:bodyPr>
            <a:lstStyle/>
            <a:p>
              <a:pPr algn="ctr"/>
              <a:endParaRPr kumimoji="0" lang="zh-TW" altLang="zh-TW">
                <a:solidFill>
                  <a:schemeClr val="bg1"/>
                </a:solidFill>
              </a:endParaRPr>
            </a:p>
          </p:txBody>
        </p:sp>
        <p:sp>
          <p:nvSpPr>
            <p:cNvPr id="86" name="Text Box 54"/>
            <p:cNvSpPr txBox="1">
              <a:spLocks noChangeArrowheads="1"/>
            </p:cNvSpPr>
            <p:nvPr/>
          </p:nvSpPr>
          <p:spPr bwMode="auto">
            <a:xfrm>
              <a:off x="4677746" y="1386890"/>
              <a:ext cx="338138" cy="369888"/>
            </a:xfrm>
            <a:prstGeom prst="rect">
              <a:avLst/>
            </a:prstGeom>
            <a:noFill/>
            <a:ln w="9525">
              <a:noFill/>
              <a:miter lim="800000"/>
              <a:headEnd/>
              <a:tailEnd/>
            </a:ln>
          </p:spPr>
          <p:txBody>
            <a:bodyPr wrap="none">
              <a:spAutoFit/>
            </a:bodyPr>
            <a:lstStyle/>
            <a:p>
              <a:r>
                <a:rPr kumimoji="0" lang="en-US" altLang="zh-TW">
                  <a:solidFill>
                    <a:schemeClr val="bg1"/>
                  </a:solidFill>
                </a:rPr>
                <a:t>P</a:t>
              </a:r>
            </a:p>
          </p:txBody>
        </p:sp>
        <p:sp>
          <p:nvSpPr>
            <p:cNvPr id="87" name="Line 93"/>
            <p:cNvSpPr>
              <a:spLocks noChangeShapeType="1"/>
            </p:cNvSpPr>
            <p:nvPr/>
          </p:nvSpPr>
          <p:spPr bwMode="auto">
            <a:xfrm>
              <a:off x="4449580" y="2420353"/>
              <a:ext cx="0" cy="1000125"/>
            </a:xfrm>
            <a:prstGeom prst="line">
              <a:avLst/>
            </a:prstGeom>
            <a:noFill/>
            <a:ln w="50800">
              <a:solidFill>
                <a:srgbClr val="FF0000"/>
              </a:solidFill>
              <a:prstDash val="dash"/>
              <a:round/>
              <a:headEnd/>
              <a:tailEnd type="triangle" w="med" len="med"/>
            </a:ln>
          </p:spPr>
          <p:txBody>
            <a:bodyPr/>
            <a:lstStyle/>
            <a:p>
              <a:endParaRPr lang="zh-TW" altLang="en-US"/>
            </a:p>
          </p:txBody>
        </p:sp>
        <p:sp>
          <p:nvSpPr>
            <p:cNvPr id="90" name="Text Box 87"/>
            <p:cNvSpPr txBox="1">
              <a:spLocks noChangeArrowheads="1"/>
            </p:cNvSpPr>
            <p:nvPr/>
          </p:nvSpPr>
          <p:spPr bwMode="auto">
            <a:xfrm>
              <a:off x="5446096" y="4667457"/>
              <a:ext cx="1305165" cy="523220"/>
            </a:xfrm>
            <a:prstGeom prst="rect">
              <a:avLst/>
            </a:prstGeom>
            <a:noFill/>
            <a:ln w="9525">
              <a:noFill/>
              <a:miter lim="800000"/>
              <a:headEnd/>
              <a:tailEnd/>
            </a:ln>
          </p:spPr>
          <p:txBody>
            <a:bodyPr wrap="none">
              <a:spAutoFit/>
            </a:bodyPr>
            <a:lstStyle/>
            <a:p>
              <a:r>
                <a:rPr kumimoji="0" lang="en-US" altLang="zh-TW" b="1" dirty="0">
                  <a:solidFill>
                    <a:srgbClr val="FFFF00"/>
                  </a:solidFill>
                </a:rPr>
                <a:t>N</a:t>
              </a:r>
              <a:r>
                <a:rPr kumimoji="0" lang="en-US" altLang="zh-TW" b="1" dirty="0" smtClean="0">
                  <a:solidFill>
                    <a:srgbClr val="FFFF00"/>
                  </a:solidFill>
                </a:rPr>
                <a:t>-type</a:t>
              </a:r>
              <a:endParaRPr kumimoji="0" lang="en-US" altLang="zh-TW" b="1" dirty="0">
                <a:solidFill>
                  <a:srgbClr val="FFFF00"/>
                </a:solidFill>
              </a:endParaRPr>
            </a:p>
          </p:txBody>
        </p:sp>
      </p:grpSp>
      <p:sp>
        <p:nvSpPr>
          <p:cNvPr id="91" name="Rectangle 2"/>
          <p:cNvSpPr>
            <a:spLocks noGrp="1" noChangeArrowheads="1"/>
          </p:cNvSpPr>
          <p:nvPr>
            <p:ph type="title"/>
          </p:nvPr>
        </p:nvSpPr>
        <p:spPr>
          <a:xfrm>
            <a:off x="512146" y="4971"/>
            <a:ext cx="8229600" cy="1143000"/>
          </a:xfrm>
        </p:spPr>
        <p:txBody>
          <a:bodyPr/>
          <a:lstStyle/>
          <a:p>
            <a:r>
              <a:rPr lang="en-US" altLang="zh-TW" sz="3200" dirty="0" smtClean="0">
                <a:solidFill>
                  <a:srgbClr val="FF6600"/>
                </a:solidFill>
              </a:rPr>
              <a:t>How to enhance spontaneous recombination rate  ?</a:t>
            </a:r>
            <a:endParaRPr lang="en-US" altLang="zh-TW" sz="3200" dirty="0">
              <a:solidFill>
                <a:srgbClr val="FF6600"/>
              </a:solidFill>
            </a:endParaRPr>
          </a:p>
        </p:txBody>
      </p:sp>
      <p:sp>
        <p:nvSpPr>
          <p:cNvPr id="3" name="橢圓 2"/>
          <p:cNvSpPr/>
          <p:nvPr/>
        </p:nvSpPr>
        <p:spPr>
          <a:xfrm>
            <a:off x="2409329" y="4188369"/>
            <a:ext cx="1336675" cy="1257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p:cNvCxnSpPr/>
          <p:nvPr/>
        </p:nvCxnSpPr>
        <p:spPr>
          <a:xfrm flipV="1">
            <a:off x="3256069" y="3189849"/>
            <a:ext cx="897731" cy="10064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文字方塊 91"/>
          <p:cNvSpPr txBox="1"/>
          <p:nvPr/>
        </p:nvSpPr>
        <p:spPr>
          <a:xfrm>
            <a:off x="4064540" y="2515616"/>
            <a:ext cx="1909962" cy="954107"/>
          </a:xfrm>
          <a:prstGeom prst="rect">
            <a:avLst/>
          </a:prstGeom>
          <a:noFill/>
        </p:spPr>
        <p:txBody>
          <a:bodyPr wrap="square" rtlCol="0">
            <a:spAutoFit/>
          </a:bodyPr>
          <a:lstStyle/>
          <a:p>
            <a:r>
              <a:rPr lang="en-US" altLang="zh-TW" dirty="0" smtClean="0"/>
              <a:t>Parasitic MQW</a:t>
            </a:r>
            <a:endParaRPr lang="zh-TW" altLang="en-US" dirty="0"/>
          </a:p>
        </p:txBody>
      </p:sp>
      <p:sp>
        <p:nvSpPr>
          <p:cNvPr id="93" name="橢圓 92"/>
          <p:cNvSpPr/>
          <p:nvPr/>
        </p:nvSpPr>
        <p:spPr>
          <a:xfrm>
            <a:off x="1403648" y="4738437"/>
            <a:ext cx="1082675" cy="10668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文字方塊 94"/>
          <p:cNvSpPr txBox="1"/>
          <p:nvPr/>
        </p:nvSpPr>
        <p:spPr>
          <a:xfrm>
            <a:off x="-38533" y="6093296"/>
            <a:ext cx="3224015" cy="707886"/>
          </a:xfrm>
          <a:prstGeom prst="rect">
            <a:avLst/>
          </a:prstGeom>
          <a:noFill/>
        </p:spPr>
        <p:txBody>
          <a:bodyPr wrap="square" rtlCol="0">
            <a:spAutoFit/>
          </a:bodyPr>
          <a:lstStyle/>
          <a:p>
            <a:r>
              <a:rPr lang="en-US" altLang="zh-TW" sz="2000" b="1" i="1" u="sng" dirty="0" smtClean="0">
                <a:solidFill>
                  <a:srgbClr val="00B050"/>
                </a:solidFill>
              </a:rPr>
              <a:t>Extremely small hole mobility</a:t>
            </a:r>
            <a:endParaRPr lang="zh-TW" altLang="en-US" sz="2000" b="1" i="1" u="sng" dirty="0">
              <a:solidFill>
                <a:srgbClr val="00B050"/>
              </a:solidFill>
            </a:endParaRPr>
          </a:p>
        </p:txBody>
      </p:sp>
      <p:cxnSp>
        <p:nvCxnSpPr>
          <p:cNvPr id="96" name="直線單箭頭接點 95"/>
          <p:cNvCxnSpPr/>
          <p:nvPr/>
        </p:nvCxnSpPr>
        <p:spPr>
          <a:xfrm flipH="1">
            <a:off x="1745719" y="5795416"/>
            <a:ext cx="485775" cy="369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88"/>
          <p:cNvSpPr>
            <a:spLocks noChangeArrowheads="1"/>
          </p:cNvSpPr>
          <p:nvPr/>
        </p:nvSpPr>
        <p:spPr bwMode="auto">
          <a:xfrm>
            <a:off x="6073308" y="3980879"/>
            <a:ext cx="390373" cy="762000"/>
          </a:xfrm>
          <a:prstGeom prst="rect">
            <a:avLst/>
          </a:prstGeom>
          <a:solidFill>
            <a:srgbClr val="CCFFFF"/>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CCFFFF"/>
            </a:extrusionClr>
          </a:sp3d>
        </p:spPr>
        <p:txBody>
          <a:bodyPr wrap="none" anchor="ctr">
            <a:flatTx/>
          </a:bodyPr>
          <a:lstStyle/>
          <a:p>
            <a:pPr algn="ctr"/>
            <a:endParaRPr kumimoji="0" lang="zh-TW" altLang="zh-TW">
              <a:solidFill>
                <a:schemeClr val="bg1"/>
              </a:solidFill>
            </a:endParaRPr>
          </a:p>
        </p:txBody>
      </p:sp>
      <p:sp>
        <p:nvSpPr>
          <p:cNvPr id="101" name="Oval 69"/>
          <p:cNvSpPr>
            <a:spLocks noChangeArrowheads="1"/>
          </p:cNvSpPr>
          <p:nvPr/>
        </p:nvSpPr>
        <p:spPr bwMode="auto">
          <a:xfrm>
            <a:off x="6310421" y="3667759"/>
            <a:ext cx="122785" cy="268288"/>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102" name="Rectangle 61"/>
          <p:cNvSpPr>
            <a:spLocks noChangeArrowheads="1"/>
          </p:cNvSpPr>
          <p:nvPr/>
        </p:nvSpPr>
        <p:spPr bwMode="auto">
          <a:xfrm>
            <a:off x="6456060" y="3390329"/>
            <a:ext cx="170206" cy="1344613"/>
          </a:xfrm>
          <a:prstGeom prst="rect">
            <a:avLst/>
          </a:prstGeom>
          <a:solidFill>
            <a:srgbClr val="FF99CC">
              <a:alpha val="67058"/>
            </a:srgbClr>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99CC"/>
            </a:extrusionClr>
          </a:sp3d>
        </p:spPr>
        <p:txBody>
          <a:bodyPr wrap="none" anchor="ctr">
            <a:flatTx/>
          </a:bodyPr>
          <a:lstStyle/>
          <a:p>
            <a:endParaRPr kumimoji="0" lang="zh-TW" altLang="en-US" sz="800"/>
          </a:p>
        </p:txBody>
      </p:sp>
      <p:sp>
        <p:nvSpPr>
          <p:cNvPr id="103" name="Rectangle 62"/>
          <p:cNvSpPr>
            <a:spLocks noChangeArrowheads="1"/>
          </p:cNvSpPr>
          <p:nvPr/>
        </p:nvSpPr>
        <p:spPr bwMode="auto">
          <a:xfrm>
            <a:off x="6721954" y="4011042"/>
            <a:ext cx="127020" cy="723900"/>
          </a:xfrm>
          <a:prstGeom prst="rect">
            <a:avLst/>
          </a:prstGeom>
          <a:solidFill>
            <a:srgbClr val="FF0000"/>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0000"/>
            </a:extrusionClr>
          </a:sp3d>
        </p:spPr>
        <p:txBody>
          <a:bodyPr wrap="none" anchor="ctr">
            <a:flatTx/>
          </a:bodyPr>
          <a:lstStyle/>
          <a:p>
            <a:endParaRPr kumimoji="0" lang="zh-TW" altLang="en-US" sz="800"/>
          </a:p>
        </p:txBody>
      </p:sp>
      <p:sp>
        <p:nvSpPr>
          <p:cNvPr id="104" name="Rectangle 63"/>
          <p:cNvSpPr>
            <a:spLocks noChangeArrowheads="1"/>
          </p:cNvSpPr>
          <p:nvPr/>
        </p:nvSpPr>
        <p:spPr bwMode="auto">
          <a:xfrm>
            <a:off x="6944662" y="4011042"/>
            <a:ext cx="127867" cy="723900"/>
          </a:xfrm>
          <a:prstGeom prst="rect">
            <a:avLst/>
          </a:prstGeom>
          <a:solidFill>
            <a:srgbClr val="FF0000"/>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0000"/>
            </a:extrusionClr>
          </a:sp3d>
        </p:spPr>
        <p:txBody>
          <a:bodyPr wrap="none" anchor="ctr">
            <a:flatTx/>
          </a:bodyPr>
          <a:lstStyle/>
          <a:p>
            <a:endParaRPr kumimoji="0" lang="zh-TW" altLang="en-US" sz="800"/>
          </a:p>
        </p:txBody>
      </p:sp>
      <p:sp>
        <p:nvSpPr>
          <p:cNvPr id="105" name="Rectangle 64"/>
          <p:cNvSpPr>
            <a:spLocks noChangeArrowheads="1"/>
          </p:cNvSpPr>
          <p:nvPr/>
        </p:nvSpPr>
        <p:spPr bwMode="auto">
          <a:xfrm>
            <a:off x="7168216" y="4011042"/>
            <a:ext cx="127020" cy="723900"/>
          </a:xfrm>
          <a:prstGeom prst="rect">
            <a:avLst/>
          </a:prstGeom>
          <a:solidFill>
            <a:srgbClr val="FF0000"/>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0000"/>
            </a:extrusionClr>
          </a:sp3d>
        </p:spPr>
        <p:txBody>
          <a:bodyPr wrap="none" anchor="ctr">
            <a:flatTx/>
          </a:bodyPr>
          <a:lstStyle/>
          <a:p>
            <a:endParaRPr kumimoji="0" lang="zh-TW" altLang="en-US" sz="800"/>
          </a:p>
        </p:txBody>
      </p:sp>
      <p:sp>
        <p:nvSpPr>
          <p:cNvPr id="106" name="Rectangle 65"/>
          <p:cNvSpPr>
            <a:spLocks noChangeArrowheads="1"/>
          </p:cNvSpPr>
          <p:nvPr/>
        </p:nvSpPr>
        <p:spPr bwMode="auto">
          <a:xfrm>
            <a:off x="7390924" y="4011042"/>
            <a:ext cx="127020" cy="723900"/>
          </a:xfrm>
          <a:prstGeom prst="rect">
            <a:avLst/>
          </a:prstGeom>
          <a:solidFill>
            <a:srgbClr val="FF0000"/>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0000"/>
            </a:extrusionClr>
          </a:sp3d>
        </p:spPr>
        <p:txBody>
          <a:bodyPr wrap="none" anchor="ctr">
            <a:flatTx/>
          </a:bodyPr>
          <a:lstStyle/>
          <a:p>
            <a:endParaRPr kumimoji="0" lang="zh-TW" altLang="en-US" sz="800"/>
          </a:p>
        </p:txBody>
      </p:sp>
      <p:sp>
        <p:nvSpPr>
          <p:cNvPr id="107" name="Rectangle 66"/>
          <p:cNvSpPr>
            <a:spLocks noChangeArrowheads="1"/>
          </p:cNvSpPr>
          <p:nvPr/>
        </p:nvSpPr>
        <p:spPr bwMode="auto">
          <a:xfrm>
            <a:off x="7645809" y="3390329"/>
            <a:ext cx="151577" cy="1344613"/>
          </a:xfrm>
          <a:prstGeom prst="rect">
            <a:avLst/>
          </a:prstGeom>
          <a:solidFill>
            <a:srgbClr val="FF99CC"/>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FF99CC"/>
            </a:extrusionClr>
          </a:sp3d>
        </p:spPr>
        <p:txBody>
          <a:bodyPr wrap="none" anchor="ctr">
            <a:flatTx/>
          </a:bodyPr>
          <a:lstStyle/>
          <a:p>
            <a:endParaRPr kumimoji="0" lang="zh-TW" altLang="en-US" sz="800"/>
          </a:p>
        </p:txBody>
      </p:sp>
      <p:sp>
        <p:nvSpPr>
          <p:cNvPr id="108" name="Line 68"/>
          <p:cNvSpPr>
            <a:spLocks noChangeShapeType="1"/>
          </p:cNvSpPr>
          <p:nvPr/>
        </p:nvSpPr>
        <p:spPr bwMode="auto">
          <a:xfrm>
            <a:off x="6520417" y="4734942"/>
            <a:ext cx="1108457" cy="0"/>
          </a:xfrm>
          <a:prstGeom prst="line">
            <a:avLst/>
          </a:prstGeom>
          <a:noFill/>
          <a:ln w="9525">
            <a:solidFill>
              <a:schemeClr val="tx1"/>
            </a:solidFill>
            <a:prstDash val="dash"/>
            <a:round/>
            <a:headEnd/>
            <a:tailEnd/>
          </a:ln>
        </p:spPr>
        <p:txBody>
          <a:bodyPr/>
          <a:lstStyle/>
          <a:p>
            <a:endParaRPr lang="zh-TW" altLang="en-US"/>
          </a:p>
        </p:txBody>
      </p:sp>
      <p:sp>
        <p:nvSpPr>
          <p:cNvPr id="109" name="Line 70"/>
          <p:cNvSpPr>
            <a:spLocks noChangeShapeType="1"/>
          </p:cNvSpPr>
          <p:nvPr/>
        </p:nvSpPr>
        <p:spPr bwMode="auto">
          <a:xfrm flipV="1">
            <a:off x="6261297" y="3728467"/>
            <a:ext cx="115164" cy="0"/>
          </a:xfrm>
          <a:prstGeom prst="line">
            <a:avLst/>
          </a:prstGeom>
          <a:noFill/>
          <a:ln w="9525">
            <a:solidFill>
              <a:schemeClr val="tx1"/>
            </a:solidFill>
            <a:round/>
            <a:headEnd/>
            <a:tailEnd type="triangle" w="med" len="med"/>
          </a:ln>
        </p:spPr>
        <p:txBody>
          <a:bodyPr/>
          <a:lstStyle/>
          <a:p>
            <a:endParaRPr lang="zh-TW" altLang="en-US"/>
          </a:p>
        </p:txBody>
      </p:sp>
      <p:sp>
        <p:nvSpPr>
          <p:cNvPr id="110" name="Oval 71"/>
          <p:cNvSpPr>
            <a:spLocks noChangeArrowheads="1"/>
          </p:cNvSpPr>
          <p:nvPr/>
        </p:nvSpPr>
        <p:spPr bwMode="auto">
          <a:xfrm>
            <a:off x="7306242" y="4479855"/>
            <a:ext cx="122786" cy="268288"/>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111" name="Oval 75"/>
          <p:cNvSpPr>
            <a:spLocks noChangeArrowheads="1"/>
          </p:cNvSpPr>
          <p:nvPr/>
        </p:nvSpPr>
        <p:spPr bwMode="auto">
          <a:xfrm>
            <a:off x="6606790" y="4468242"/>
            <a:ext cx="122785" cy="268287"/>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112" name="Oval 77"/>
          <p:cNvSpPr>
            <a:spLocks noChangeArrowheads="1"/>
          </p:cNvSpPr>
          <p:nvPr/>
        </p:nvSpPr>
        <p:spPr bwMode="auto">
          <a:xfrm>
            <a:off x="7121778" y="4431595"/>
            <a:ext cx="122785" cy="268287"/>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113" name="Line 81"/>
          <p:cNvSpPr>
            <a:spLocks noChangeShapeType="1"/>
          </p:cNvSpPr>
          <p:nvPr/>
        </p:nvSpPr>
        <p:spPr bwMode="auto">
          <a:xfrm flipH="1">
            <a:off x="6679615" y="3356992"/>
            <a:ext cx="5927" cy="527050"/>
          </a:xfrm>
          <a:prstGeom prst="line">
            <a:avLst/>
          </a:prstGeom>
          <a:noFill/>
          <a:ln w="25400">
            <a:solidFill>
              <a:srgbClr val="FFFF00"/>
            </a:solidFill>
            <a:prstDash val="dash"/>
            <a:round/>
            <a:headEnd/>
            <a:tailEnd/>
          </a:ln>
        </p:spPr>
        <p:txBody>
          <a:bodyPr/>
          <a:lstStyle/>
          <a:p>
            <a:endParaRPr lang="zh-TW" altLang="en-US"/>
          </a:p>
        </p:txBody>
      </p:sp>
      <p:sp>
        <p:nvSpPr>
          <p:cNvPr id="114" name="Rectangle 88"/>
          <p:cNvSpPr>
            <a:spLocks noChangeArrowheads="1"/>
          </p:cNvSpPr>
          <p:nvPr/>
        </p:nvSpPr>
        <p:spPr bwMode="auto">
          <a:xfrm>
            <a:off x="7797386" y="3974529"/>
            <a:ext cx="292145" cy="762000"/>
          </a:xfrm>
          <a:prstGeom prst="rect">
            <a:avLst/>
          </a:prstGeom>
          <a:solidFill>
            <a:srgbClr val="CCFFFF"/>
          </a:solidFill>
          <a:ln w="9525">
            <a:miter lim="800000"/>
            <a:headEnd/>
            <a:tailEnd/>
          </a:ln>
          <a:scene3d>
            <a:camera prst="legacyObliqueTopRight"/>
            <a:lightRig rig="legacyFlat3" dir="b"/>
          </a:scene3d>
          <a:sp3d extrusionH="2540000" prstMaterial="legacyMatte">
            <a:bevelT w="13500" h="13500" prst="angle"/>
            <a:bevelB w="13500" h="13500" prst="angle"/>
            <a:extrusionClr>
              <a:srgbClr val="CCFFFF"/>
            </a:extrusionClr>
          </a:sp3d>
        </p:spPr>
        <p:txBody>
          <a:bodyPr wrap="none" anchor="ctr">
            <a:flatTx/>
          </a:bodyPr>
          <a:lstStyle/>
          <a:p>
            <a:pPr algn="ctr"/>
            <a:endParaRPr kumimoji="0" lang="zh-TW" altLang="zh-TW">
              <a:solidFill>
                <a:schemeClr val="bg1"/>
              </a:solidFill>
            </a:endParaRPr>
          </a:p>
        </p:txBody>
      </p:sp>
      <p:sp>
        <p:nvSpPr>
          <p:cNvPr id="115" name="Line 70"/>
          <p:cNvSpPr>
            <a:spLocks noChangeShapeType="1"/>
          </p:cNvSpPr>
          <p:nvPr/>
        </p:nvSpPr>
        <p:spPr bwMode="auto">
          <a:xfrm flipV="1">
            <a:off x="6356985" y="3485579"/>
            <a:ext cx="115164" cy="0"/>
          </a:xfrm>
          <a:prstGeom prst="line">
            <a:avLst/>
          </a:prstGeom>
          <a:noFill/>
          <a:ln w="9525">
            <a:solidFill>
              <a:schemeClr val="tx1"/>
            </a:solidFill>
            <a:round/>
            <a:headEnd/>
            <a:tailEnd type="triangle" w="med" len="med"/>
          </a:ln>
        </p:spPr>
        <p:txBody>
          <a:bodyPr/>
          <a:lstStyle/>
          <a:p>
            <a:endParaRPr lang="zh-TW" altLang="en-US"/>
          </a:p>
        </p:txBody>
      </p:sp>
      <p:sp>
        <p:nvSpPr>
          <p:cNvPr id="116" name="Oval 77"/>
          <p:cNvSpPr>
            <a:spLocks noChangeArrowheads="1"/>
          </p:cNvSpPr>
          <p:nvPr/>
        </p:nvSpPr>
        <p:spPr bwMode="auto">
          <a:xfrm>
            <a:off x="6802823" y="4462552"/>
            <a:ext cx="122785" cy="268288"/>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cxnSp>
        <p:nvCxnSpPr>
          <p:cNvPr id="120" name="直線單箭頭接點 119"/>
          <p:cNvCxnSpPr/>
          <p:nvPr/>
        </p:nvCxnSpPr>
        <p:spPr>
          <a:xfrm rot="5400000">
            <a:off x="6537163" y="4070943"/>
            <a:ext cx="285750" cy="8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a:xfrm rot="10800000">
            <a:off x="6412873" y="3356992"/>
            <a:ext cx="266741" cy="1587"/>
          </a:xfrm>
          <a:prstGeom prst="line">
            <a:avLst/>
          </a:prstGeom>
          <a:ln w="2222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a:off x="6679615" y="3928492"/>
            <a:ext cx="952646" cy="1587"/>
          </a:xfrm>
          <a:prstGeom prst="straightConnector1">
            <a:avLst/>
          </a:prstGeom>
          <a:ln w="254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p:nvPr/>
        </p:nvCxnSpPr>
        <p:spPr>
          <a:xfrm rot="5400000">
            <a:off x="6801517" y="4035224"/>
            <a:ext cx="214312" cy="8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Oval 73"/>
          <p:cNvSpPr>
            <a:spLocks noChangeArrowheads="1"/>
          </p:cNvSpPr>
          <p:nvPr/>
        </p:nvSpPr>
        <p:spPr bwMode="auto">
          <a:xfrm>
            <a:off x="6330735" y="3601647"/>
            <a:ext cx="122785" cy="268287"/>
          </a:xfrm>
          <a:prstGeom prst="ellipse">
            <a:avLst/>
          </a:prstGeom>
          <a:gradFill rotWithShape="1">
            <a:gsLst>
              <a:gs pos="0">
                <a:srgbClr val="E4F505"/>
              </a:gs>
              <a:gs pos="100000">
                <a:srgbClr val="6A7102"/>
              </a:gs>
            </a:gsLst>
            <a:lin ang="5400000" scaled="1"/>
          </a:gradFill>
          <a:ln w="9525">
            <a:noFill/>
            <a:round/>
            <a:headEnd/>
            <a:tailEnd/>
          </a:ln>
        </p:spPr>
        <p:txBody>
          <a:bodyPr wrap="none" anchor="ctr"/>
          <a:lstStyle/>
          <a:p>
            <a:endParaRPr kumimoji="0" lang="zh-TW" altLang="en-US" sz="800"/>
          </a:p>
        </p:txBody>
      </p:sp>
      <p:sp>
        <p:nvSpPr>
          <p:cNvPr id="141" name="文字方塊 140"/>
          <p:cNvSpPr txBox="1"/>
          <p:nvPr/>
        </p:nvSpPr>
        <p:spPr>
          <a:xfrm>
            <a:off x="4672636" y="904866"/>
            <a:ext cx="4119910" cy="1384995"/>
          </a:xfrm>
          <a:prstGeom prst="rect">
            <a:avLst/>
          </a:prstGeom>
          <a:noFill/>
        </p:spPr>
        <p:txBody>
          <a:bodyPr wrap="square" rtlCol="0">
            <a:spAutoFit/>
          </a:bodyPr>
          <a:lstStyle/>
          <a:p>
            <a:pPr algn="ctr"/>
            <a:r>
              <a:rPr lang="en-US" altLang="zh-TW" b="1" u="sng" dirty="0" smtClean="0">
                <a:solidFill>
                  <a:srgbClr val="FF0000"/>
                </a:solidFill>
              </a:rPr>
              <a:t>Solution: To thin down active layer width and barrier width !! </a:t>
            </a:r>
            <a:endParaRPr lang="zh-TW" altLang="en-US" b="1" u="sng" dirty="0">
              <a:solidFill>
                <a:srgbClr val="FF0000"/>
              </a:solidFill>
            </a:endParaRPr>
          </a:p>
        </p:txBody>
      </p:sp>
      <p:sp>
        <p:nvSpPr>
          <p:cNvPr id="142" name="文字方塊 141"/>
          <p:cNvSpPr txBox="1"/>
          <p:nvPr/>
        </p:nvSpPr>
        <p:spPr>
          <a:xfrm>
            <a:off x="6008660" y="4869930"/>
            <a:ext cx="3425874" cy="1477328"/>
          </a:xfrm>
          <a:prstGeom prst="rect">
            <a:avLst/>
          </a:prstGeom>
          <a:noFill/>
        </p:spPr>
        <p:txBody>
          <a:bodyPr wrap="square" rtlCol="0">
            <a:spAutoFit/>
          </a:bodyPr>
          <a:lstStyle/>
          <a:p>
            <a:pPr marL="342900" indent="-342900">
              <a:buAutoNum type="arabicPeriod"/>
            </a:pPr>
            <a:r>
              <a:rPr lang="en-US" altLang="zh-TW" sz="1800" dirty="0" smtClean="0"/>
              <a:t>Thin active layer: increase injected current density (</a:t>
            </a:r>
            <a:r>
              <a:rPr lang="en-US" altLang="zh-TW" sz="1800" dirty="0" err="1" smtClean="0"/>
              <a:t>R</a:t>
            </a:r>
            <a:r>
              <a:rPr lang="en-US" altLang="zh-TW" sz="1800" baseline="-25000" dirty="0" err="1" smtClean="0"/>
              <a:t>sp</a:t>
            </a:r>
            <a:r>
              <a:rPr lang="en-US" altLang="zh-TW" sz="1800" dirty="0" smtClean="0"/>
              <a:t>  )</a:t>
            </a:r>
          </a:p>
          <a:p>
            <a:pPr marL="342900" indent="-342900">
              <a:buAutoNum type="arabicPeriod"/>
            </a:pPr>
            <a:r>
              <a:rPr lang="en-US" altLang="zh-TW" sz="1800" dirty="0" smtClean="0"/>
              <a:t>Thin barrier: uniform hole distribution !! </a:t>
            </a:r>
            <a:endParaRPr lang="zh-TW" altLang="en-US" sz="1800" dirty="0"/>
          </a:p>
        </p:txBody>
      </p:sp>
      <p:cxnSp>
        <p:nvCxnSpPr>
          <p:cNvPr id="144" name="直線單箭頭接點 143"/>
          <p:cNvCxnSpPr/>
          <p:nvPr/>
        </p:nvCxnSpPr>
        <p:spPr>
          <a:xfrm flipV="1">
            <a:off x="8964488" y="5206631"/>
            <a:ext cx="0" cy="216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0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bwMode="auto">
          <a:xfrm>
            <a:off x="473075" y="4578350"/>
            <a:ext cx="3148013" cy="706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59445" name="群組 132"/>
          <p:cNvGrpSpPr>
            <a:grpSpLocks/>
          </p:cNvGrpSpPr>
          <p:nvPr/>
        </p:nvGrpSpPr>
        <p:grpSpPr bwMode="auto">
          <a:xfrm>
            <a:off x="468313" y="1557338"/>
            <a:ext cx="3382962" cy="3655442"/>
            <a:chOff x="395536" y="3069376"/>
            <a:chExt cx="3384376" cy="3655428"/>
          </a:xfrm>
        </p:grpSpPr>
        <p:sp>
          <p:nvSpPr>
            <p:cNvPr id="73" name="矩形 72"/>
            <p:cNvSpPr/>
            <p:nvPr/>
          </p:nvSpPr>
          <p:spPr>
            <a:xfrm>
              <a:off x="400300" y="5849077"/>
              <a:ext cx="3149329" cy="257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4" name="矩形 73"/>
            <p:cNvSpPr/>
            <p:nvPr/>
          </p:nvSpPr>
          <p:spPr>
            <a:xfrm>
              <a:off x="400300" y="5399817"/>
              <a:ext cx="3149329" cy="449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V</a:t>
              </a:r>
              <a:endParaRPr kumimoji="0" lang="zh-TW" altLang="en-US" dirty="0"/>
            </a:p>
          </p:txBody>
        </p:sp>
        <p:sp>
          <p:nvSpPr>
            <p:cNvPr id="75" name="矩形 74"/>
            <p:cNvSpPr/>
            <p:nvPr/>
          </p:nvSpPr>
          <p:spPr>
            <a:xfrm>
              <a:off x="400300" y="4431446"/>
              <a:ext cx="3149329" cy="9683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7" name="矩形 76"/>
            <p:cNvSpPr/>
            <p:nvPr/>
          </p:nvSpPr>
          <p:spPr>
            <a:xfrm>
              <a:off x="395536" y="3920273"/>
              <a:ext cx="3149328" cy="499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2000" dirty="0">
                  <a:solidFill>
                    <a:schemeClr val="tx1"/>
                  </a:solidFill>
                </a:rPr>
                <a:t>Undoped </a:t>
              </a:r>
              <a:r>
                <a:rPr kumimoji="0" lang="en-US" altLang="zh-TW" sz="2000" dirty="0" smtClean="0">
                  <a:solidFill>
                    <a:schemeClr val="tx1"/>
                  </a:solidFill>
                </a:rPr>
                <a:t>MQWX4</a:t>
              </a:r>
              <a:endParaRPr kumimoji="0" lang="zh-TW" altLang="en-US" sz="2000" dirty="0">
                <a:solidFill>
                  <a:schemeClr val="tx1"/>
                </a:solidFill>
              </a:endParaRPr>
            </a:p>
          </p:txBody>
        </p:sp>
        <p:sp>
          <p:nvSpPr>
            <p:cNvPr id="78" name="矩形 77"/>
            <p:cNvSpPr/>
            <p:nvPr/>
          </p:nvSpPr>
          <p:spPr>
            <a:xfrm>
              <a:off x="395536" y="3393225"/>
              <a:ext cx="3149328" cy="322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9" name="矩形 78"/>
            <p:cNvSpPr/>
            <p:nvPr/>
          </p:nvSpPr>
          <p:spPr>
            <a:xfrm>
              <a:off x="395536" y="3134463"/>
              <a:ext cx="3149328" cy="258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V</a:t>
              </a:r>
              <a:endParaRPr kumimoji="0" lang="zh-TW" altLang="en-US" dirty="0"/>
            </a:p>
          </p:txBody>
        </p:sp>
        <p:sp>
          <p:nvSpPr>
            <p:cNvPr id="59453" name="文字方塊 32"/>
            <p:cNvSpPr txBox="1">
              <a:spLocks noChangeArrowheads="1"/>
            </p:cNvSpPr>
            <p:nvPr/>
          </p:nvSpPr>
          <p:spPr bwMode="auto">
            <a:xfrm>
              <a:off x="759176" y="6309354"/>
              <a:ext cx="2329631" cy="41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400">
                  <a:latin typeface="Calibri" panose="020F0502020204030204" pitchFamily="34" charset="0"/>
                </a:rPr>
                <a:t>Patterned Sapphire</a:t>
              </a:r>
              <a:endParaRPr kumimoji="0" lang="zh-TW" altLang="en-US" sz="2400">
                <a:latin typeface="Calibri" panose="020F0502020204030204" pitchFamily="34" charset="0"/>
              </a:endParaRPr>
            </a:p>
          </p:txBody>
        </p:sp>
        <p:grpSp>
          <p:nvGrpSpPr>
            <p:cNvPr id="59454" name="群組 22"/>
            <p:cNvGrpSpPr>
              <a:grpSpLocks/>
            </p:cNvGrpSpPr>
            <p:nvPr/>
          </p:nvGrpSpPr>
          <p:grpSpPr bwMode="auto">
            <a:xfrm>
              <a:off x="435362" y="6114800"/>
              <a:ext cx="3110021" cy="130000"/>
              <a:chOff x="467549" y="4653136"/>
              <a:chExt cx="3600401" cy="144016"/>
            </a:xfrm>
          </p:grpSpPr>
          <p:grpSp>
            <p:nvGrpSpPr>
              <p:cNvPr id="59470" name="群組 28"/>
              <p:cNvGrpSpPr>
                <a:grpSpLocks/>
              </p:cNvGrpSpPr>
              <p:nvPr/>
            </p:nvGrpSpPr>
            <p:grpSpPr bwMode="auto">
              <a:xfrm>
                <a:off x="467549" y="4653136"/>
                <a:ext cx="360537" cy="144016"/>
                <a:chOff x="3779912" y="5949280"/>
                <a:chExt cx="721072" cy="144016"/>
              </a:xfrm>
            </p:grpSpPr>
            <p:cxnSp>
              <p:nvCxnSpPr>
                <p:cNvPr id="128" name="肘形接點 127"/>
                <p:cNvCxnSpPr/>
                <p:nvPr/>
              </p:nvCxnSpPr>
              <p:spPr>
                <a:xfrm flipV="1">
                  <a:off x="4139991"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9" name="肘形接點 128"/>
                <p:cNvCxnSpPr/>
                <p:nvPr/>
              </p:nvCxnSpPr>
              <p:spPr>
                <a:xfrm>
                  <a:off x="3779629"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9471" name="群組 29"/>
              <p:cNvGrpSpPr>
                <a:grpSpLocks/>
              </p:cNvGrpSpPr>
              <p:nvPr/>
            </p:nvGrpSpPr>
            <p:grpSpPr bwMode="auto">
              <a:xfrm>
                <a:off x="828083" y="4653136"/>
                <a:ext cx="358883" cy="144016"/>
                <a:chOff x="3780904" y="5949280"/>
                <a:chExt cx="717765" cy="144016"/>
              </a:xfrm>
            </p:grpSpPr>
            <p:cxnSp>
              <p:nvCxnSpPr>
                <p:cNvPr id="126" name="肘形接點 125"/>
                <p:cNvCxnSpPr/>
                <p:nvPr/>
              </p:nvCxnSpPr>
              <p:spPr>
                <a:xfrm flipV="1">
                  <a:off x="4140638" y="6027742"/>
                  <a:ext cx="356685"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7" name="肘形接點 126"/>
                <p:cNvCxnSpPr/>
                <p:nvPr/>
              </p:nvCxnSpPr>
              <p:spPr>
                <a:xfrm>
                  <a:off x="3780276"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9472" name="群組 33"/>
              <p:cNvGrpSpPr>
                <a:grpSpLocks/>
              </p:cNvGrpSpPr>
              <p:nvPr/>
            </p:nvGrpSpPr>
            <p:grpSpPr bwMode="auto">
              <a:xfrm>
                <a:off x="1186968" y="4653136"/>
                <a:ext cx="360537" cy="144016"/>
                <a:chOff x="3778589" y="5949280"/>
                <a:chExt cx="721072" cy="144016"/>
              </a:xfrm>
            </p:grpSpPr>
            <p:cxnSp>
              <p:nvCxnSpPr>
                <p:cNvPr id="124" name="肘形接點 123"/>
                <p:cNvCxnSpPr/>
                <p:nvPr/>
              </p:nvCxnSpPr>
              <p:spPr>
                <a:xfrm flipV="1">
                  <a:off x="4137602"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5" name="肘形接點 124"/>
                <p:cNvCxnSpPr/>
                <p:nvPr/>
              </p:nvCxnSpPr>
              <p:spPr>
                <a:xfrm>
                  <a:off x="3777241"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9473" name="群組 36"/>
              <p:cNvGrpSpPr>
                <a:grpSpLocks/>
              </p:cNvGrpSpPr>
              <p:nvPr/>
            </p:nvGrpSpPr>
            <p:grpSpPr bwMode="auto">
              <a:xfrm>
                <a:off x="1547505" y="4653136"/>
                <a:ext cx="360537" cy="144016"/>
                <a:chOff x="3779583" y="5949280"/>
                <a:chExt cx="721072" cy="144016"/>
              </a:xfrm>
            </p:grpSpPr>
            <p:cxnSp>
              <p:nvCxnSpPr>
                <p:cNvPr id="122" name="肘形接點 121"/>
                <p:cNvCxnSpPr/>
                <p:nvPr/>
              </p:nvCxnSpPr>
              <p:spPr>
                <a:xfrm flipV="1">
                  <a:off x="4064701" y="6027742"/>
                  <a:ext cx="272109"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3" name="肘形接點 122"/>
                <p:cNvCxnSpPr/>
                <p:nvPr/>
              </p:nvCxnSpPr>
              <p:spPr>
                <a:xfrm>
                  <a:off x="3777883" y="6027742"/>
                  <a:ext cx="286818"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9474" name="群組 39"/>
              <p:cNvGrpSpPr>
                <a:grpSpLocks/>
              </p:cNvGrpSpPr>
              <p:nvPr/>
            </p:nvGrpSpPr>
            <p:grpSpPr bwMode="auto">
              <a:xfrm>
                <a:off x="1908036" y="4653136"/>
                <a:ext cx="367151" cy="144016"/>
                <a:chOff x="3780575" y="5949280"/>
                <a:chExt cx="734302" cy="144016"/>
              </a:xfrm>
            </p:grpSpPr>
            <p:cxnSp>
              <p:nvCxnSpPr>
                <p:cNvPr id="120" name="肘形接點 119"/>
                <p:cNvCxnSpPr/>
                <p:nvPr/>
              </p:nvCxnSpPr>
              <p:spPr>
                <a:xfrm flipV="1">
                  <a:off x="4138898" y="6027742"/>
                  <a:ext cx="37507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1" name="肘形接點 120"/>
                <p:cNvCxnSpPr/>
                <p:nvPr/>
              </p:nvCxnSpPr>
              <p:spPr>
                <a:xfrm>
                  <a:off x="3616742" y="6027742"/>
                  <a:ext cx="522157"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9475" name="群組 42"/>
              <p:cNvGrpSpPr>
                <a:grpSpLocks/>
              </p:cNvGrpSpPr>
              <p:nvPr/>
            </p:nvGrpSpPr>
            <p:grpSpPr bwMode="auto">
              <a:xfrm>
                <a:off x="2268574" y="4653136"/>
                <a:ext cx="358882" cy="144016"/>
                <a:chOff x="3781566" y="5949280"/>
                <a:chExt cx="717763" cy="144016"/>
              </a:xfrm>
            </p:grpSpPr>
            <p:cxnSp>
              <p:nvCxnSpPr>
                <p:cNvPr id="118" name="肘形接點 117"/>
                <p:cNvCxnSpPr/>
                <p:nvPr/>
              </p:nvCxnSpPr>
              <p:spPr>
                <a:xfrm flipV="1">
                  <a:off x="4139537" y="6027742"/>
                  <a:ext cx="360362"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9" name="肘形接點 118"/>
                <p:cNvCxnSpPr/>
                <p:nvPr/>
              </p:nvCxnSpPr>
              <p:spPr>
                <a:xfrm>
                  <a:off x="3617381" y="6027742"/>
                  <a:ext cx="522157"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9476" name="群組 45"/>
              <p:cNvGrpSpPr>
                <a:grpSpLocks/>
              </p:cNvGrpSpPr>
              <p:nvPr/>
            </p:nvGrpSpPr>
            <p:grpSpPr bwMode="auto">
              <a:xfrm>
                <a:off x="2627458" y="4653136"/>
                <a:ext cx="360537" cy="144016"/>
                <a:chOff x="3779249" y="5949280"/>
                <a:chExt cx="721072" cy="144016"/>
              </a:xfrm>
            </p:grpSpPr>
            <p:cxnSp>
              <p:nvCxnSpPr>
                <p:cNvPr id="116" name="肘形接點 115"/>
                <p:cNvCxnSpPr/>
                <p:nvPr/>
              </p:nvCxnSpPr>
              <p:spPr>
                <a:xfrm flipV="1">
                  <a:off x="4140175"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7" name="肘形接點 116"/>
                <p:cNvCxnSpPr/>
                <p:nvPr/>
              </p:nvCxnSpPr>
              <p:spPr>
                <a:xfrm>
                  <a:off x="3779814"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9477" name="群組 48"/>
              <p:cNvGrpSpPr>
                <a:grpSpLocks/>
              </p:cNvGrpSpPr>
              <p:nvPr/>
            </p:nvGrpSpPr>
            <p:grpSpPr bwMode="auto">
              <a:xfrm>
                <a:off x="2987994" y="4653136"/>
                <a:ext cx="360537" cy="144016"/>
                <a:chOff x="3780241" y="5949280"/>
                <a:chExt cx="721072" cy="144016"/>
              </a:xfrm>
            </p:grpSpPr>
            <p:cxnSp>
              <p:nvCxnSpPr>
                <p:cNvPr id="114" name="肘形接點 113"/>
                <p:cNvCxnSpPr/>
                <p:nvPr/>
              </p:nvCxnSpPr>
              <p:spPr>
                <a:xfrm flipV="1">
                  <a:off x="4140820"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5" name="肘形接點 114"/>
                <p:cNvCxnSpPr/>
                <p:nvPr/>
              </p:nvCxnSpPr>
              <p:spPr>
                <a:xfrm>
                  <a:off x="3780459"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9478" name="群組 51"/>
              <p:cNvGrpSpPr>
                <a:grpSpLocks/>
              </p:cNvGrpSpPr>
              <p:nvPr/>
            </p:nvGrpSpPr>
            <p:grpSpPr bwMode="auto">
              <a:xfrm>
                <a:off x="3348528" y="4653136"/>
                <a:ext cx="358883" cy="144016"/>
                <a:chOff x="3781235" y="5949280"/>
                <a:chExt cx="717765" cy="144016"/>
              </a:xfrm>
            </p:grpSpPr>
            <p:cxnSp>
              <p:nvCxnSpPr>
                <p:cNvPr id="112" name="肘形接點 39"/>
                <p:cNvCxnSpPr/>
                <p:nvPr/>
              </p:nvCxnSpPr>
              <p:spPr>
                <a:xfrm flipV="1">
                  <a:off x="4141469" y="6027742"/>
                  <a:ext cx="356683"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3" name="肘形接點 112"/>
                <p:cNvCxnSpPr/>
                <p:nvPr/>
              </p:nvCxnSpPr>
              <p:spPr>
                <a:xfrm>
                  <a:off x="3781108"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59479" name="群組 54"/>
              <p:cNvGrpSpPr>
                <a:grpSpLocks/>
              </p:cNvGrpSpPr>
              <p:nvPr/>
            </p:nvGrpSpPr>
            <p:grpSpPr bwMode="auto">
              <a:xfrm>
                <a:off x="3707413" y="4653136"/>
                <a:ext cx="360537" cy="144016"/>
                <a:chOff x="3778920" y="5949280"/>
                <a:chExt cx="721072" cy="144016"/>
              </a:xfrm>
            </p:grpSpPr>
            <p:cxnSp>
              <p:nvCxnSpPr>
                <p:cNvPr id="110" name="肘形接點 37"/>
                <p:cNvCxnSpPr/>
                <p:nvPr/>
              </p:nvCxnSpPr>
              <p:spPr>
                <a:xfrm flipV="1">
                  <a:off x="4138429"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1" name="肘形接點 38"/>
                <p:cNvCxnSpPr/>
                <p:nvPr/>
              </p:nvCxnSpPr>
              <p:spPr>
                <a:xfrm>
                  <a:off x="3778068" y="6027742"/>
                  <a:ext cx="360361" cy="14421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sp>
          <p:nvSpPr>
            <p:cNvPr id="59455" name="文字方塊 81"/>
            <p:cNvSpPr txBox="1">
              <a:spLocks noChangeArrowheads="1"/>
            </p:cNvSpPr>
            <p:nvPr/>
          </p:nvSpPr>
          <p:spPr bwMode="auto">
            <a:xfrm>
              <a:off x="943074" y="5733256"/>
              <a:ext cx="2332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n- Al</a:t>
              </a:r>
              <a:r>
                <a:rPr lang="en-US" altLang="zh-TW" sz="2000" baseline="-25000"/>
                <a:t>x</a:t>
              </a:r>
              <a:r>
                <a:rPr lang="en-US" altLang="zh-TW" sz="2000"/>
                <a:t>Ga</a:t>
              </a:r>
              <a:r>
                <a:rPr lang="en-US" altLang="zh-TW" sz="2000" baseline="-25000"/>
                <a:t>1-x</a:t>
              </a:r>
              <a:r>
                <a:rPr lang="en-US" altLang="zh-TW" sz="2000"/>
                <a:t>N; 50nm</a:t>
              </a:r>
              <a:endParaRPr lang="zh-TW" altLang="en-US" sz="2000"/>
            </a:p>
          </p:txBody>
        </p:sp>
        <p:sp>
          <p:nvSpPr>
            <p:cNvPr id="59456" name="文字方塊 82"/>
            <p:cNvSpPr txBox="1">
              <a:spLocks noChangeArrowheads="1"/>
            </p:cNvSpPr>
            <p:nvPr/>
          </p:nvSpPr>
          <p:spPr bwMode="auto">
            <a:xfrm>
              <a:off x="1043608" y="5402160"/>
              <a:ext cx="19187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u- GaN; 1 </a:t>
              </a:r>
              <a:r>
                <a:rPr lang="en-US" altLang="zh-TW" sz="2000">
                  <a:latin typeface="Symbol" panose="05050102010706020507" pitchFamily="18" charset="2"/>
                </a:rPr>
                <a:t>m</a:t>
              </a:r>
              <a:r>
                <a:rPr lang="en-US" altLang="zh-TW" sz="2000">
                  <a:cs typeface="Arial" panose="020B0604020202020204" pitchFamily="34" charset="0"/>
                </a:rPr>
                <a:t>m</a:t>
              </a:r>
              <a:r>
                <a:rPr lang="en-US" altLang="zh-TW" sz="2000"/>
                <a:t>  </a:t>
              </a:r>
              <a:endParaRPr lang="zh-TW" altLang="en-US" sz="2000"/>
            </a:p>
          </p:txBody>
        </p:sp>
        <p:sp>
          <p:nvSpPr>
            <p:cNvPr id="59457" name="文字方塊 83"/>
            <p:cNvSpPr txBox="1">
              <a:spLocks noChangeArrowheads="1"/>
            </p:cNvSpPr>
            <p:nvPr/>
          </p:nvSpPr>
          <p:spPr bwMode="auto">
            <a:xfrm>
              <a:off x="1159021" y="4941478"/>
              <a:ext cx="2116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n</a:t>
              </a:r>
              <a:r>
                <a:rPr lang="en-US" altLang="zh-TW" sz="2000" baseline="30000"/>
                <a:t>+</a:t>
              </a:r>
              <a:r>
                <a:rPr lang="en-US" altLang="zh-TW" sz="2000"/>
                <a:t> -GaN; 3 </a:t>
              </a:r>
              <a:r>
                <a:rPr lang="en-US" altLang="zh-TW" sz="2000">
                  <a:latin typeface="Symbol" panose="05050102010706020507" pitchFamily="18" charset="2"/>
                </a:rPr>
                <a:t>m</a:t>
              </a:r>
              <a:r>
                <a:rPr lang="en-US" altLang="zh-TW" sz="2000">
                  <a:cs typeface="Arial" panose="020B0604020202020204" pitchFamily="34" charset="0"/>
                </a:rPr>
                <a:t>m</a:t>
              </a:r>
              <a:r>
                <a:rPr lang="en-US" altLang="zh-TW" sz="2000"/>
                <a:t>  </a:t>
              </a:r>
              <a:endParaRPr lang="zh-TW" altLang="en-US" sz="2000"/>
            </a:p>
          </p:txBody>
        </p:sp>
        <p:grpSp>
          <p:nvGrpSpPr>
            <p:cNvPr id="59458" name="Group 212"/>
            <p:cNvGrpSpPr>
              <a:grpSpLocks noChangeAspect="1"/>
            </p:cNvGrpSpPr>
            <p:nvPr/>
          </p:nvGrpSpPr>
          <p:grpSpPr bwMode="auto">
            <a:xfrm>
              <a:off x="2897560" y="4365367"/>
              <a:ext cx="121430" cy="197144"/>
              <a:chOff x="2208" y="3264"/>
              <a:chExt cx="94" cy="152"/>
            </a:xfrm>
          </p:grpSpPr>
          <p:sp>
            <p:nvSpPr>
              <p:cNvPr id="59468" name="Freeform 25"/>
              <p:cNvSpPr>
                <a:spLocks noChangeAspect="1"/>
              </p:cNvSpPr>
              <p:nvPr/>
            </p:nvSpPr>
            <p:spPr bwMode="auto">
              <a:xfrm>
                <a:off x="2208" y="3264"/>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469" name="Freeform 26"/>
              <p:cNvSpPr>
                <a:spLocks noChangeAspect="1"/>
              </p:cNvSpPr>
              <p:nvPr/>
            </p:nvSpPr>
            <p:spPr bwMode="auto">
              <a:xfrm>
                <a:off x="2263" y="3264"/>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9459" name="Group 212"/>
            <p:cNvGrpSpPr>
              <a:grpSpLocks noChangeAspect="1"/>
            </p:cNvGrpSpPr>
            <p:nvPr/>
          </p:nvGrpSpPr>
          <p:grpSpPr bwMode="auto">
            <a:xfrm>
              <a:off x="2962359" y="4725177"/>
              <a:ext cx="121430" cy="197144"/>
              <a:chOff x="2208" y="2792"/>
              <a:chExt cx="94" cy="152"/>
            </a:xfrm>
          </p:grpSpPr>
          <p:sp>
            <p:nvSpPr>
              <p:cNvPr id="59466" name="Freeform 25"/>
              <p:cNvSpPr>
                <a:spLocks noChangeAspect="1"/>
              </p:cNvSpPr>
              <p:nvPr/>
            </p:nvSpPr>
            <p:spPr bwMode="auto">
              <a:xfrm>
                <a:off x="2208" y="2792"/>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467" name="Freeform 26"/>
              <p:cNvSpPr>
                <a:spLocks noChangeAspect="1"/>
              </p:cNvSpPr>
              <p:nvPr/>
            </p:nvSpPr>
            <p:spPr bwMode="auto">
              <a:xfrm>
                <a:off x="2263" y="2792"/>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cxnSp>
          <p:nvCxnSpPr>
            <p:cNvPr id="88" name="直線單箭頭接點 87"/>
            <p:cNvCxnSpPr/>
            <p:nvPr/>
          </p:nvCxnSpPr>
          <p:spPr>
            <a:xfrm rot="5400000">
              <a:off x="2764383" y="4452840"/>
              <a:ext cx="479423" cy="176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461" name="文字方塊 88"/>
            <p:cNvSpPr txBox="1">
              <a:spLocks noChangeArrowheads="1"/>
            </p:cNvSpPr>
            <p:nvPr/>
          </p:nvSpPr>
          <p:spPr bwMode="auto">
            <a:xfrm>
              <a:off x="395536" y="4420548"/>
              <a:ext cx="3384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b="1" u="sng" dirty="0" smtClean="0">
                  <a:solidFill>
                    <a:srgbClr val="00B050"/>
                  </a:solidFill>
                </a:rPr>
                <a:t>Barrier:50 </a:t>
              </a:r>
              <a:r>
                <a:rPr lang="en-US" altLang="zh-TW" sz="2000" b="1" u="sng" dirty="0" err="1">
                  <a:solidFill>
                    <a:srgbClr val="00B050"/>
                  </a:solidFill>
                </a:rPr>
                <a:t>Å</a:t>
              </a:r>
              <a:r>
                <a:rPr lang="en-US" altLang="zh-TW" sz="2000" dirty="0" err="1"/>
                <a:t>;Well</a:t>
              </a:r>
              <a:r>
                <a:rPr lang="en-US" altLang="zh-TW" sz="2000" dirty="0"/>
                <a:t>: </a:t>
              </a:r>
              <a:r>
                <a:rPr lang="en-US" altLang="zh-TW" sz="2000" dirty="0" smtClean="0"/>
                <a:t>30 </a:t>
              </a:r>
              <a:r>
                <a:rPr lang="en-US" altLang="zh-TW" sz="2000" dirty="0"/>
                <a:t>Å</a:t>
              </a:r>
              <a:endParaRPr lang="zh-TW" altLang="en-US" sz="2000" dirty="0"/>
            </a:p>
          </p:txBody>
        </p:sp>
        <p:sp>
          <p:nvSpPr>
            <p:cNvPr id="59462" name="文字方塊 89"/>
            <p:cNvSpPr txBox="1">
              <a:spLocks noChangeArrowheads="1"/>
            </p:cNvSpPr>
            <p:nvPr/>
          </p:nvSpPr>
          <p:spPr bwMode="auto">
            <a:xfrm>
              <a:off x="953575" y="3069376"/>
              <a:ext cx="2332782" cy="36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P</a:t>
              </a:r>
              <a:r>
                <a:rPr lang="en-US" altLang="zh-TW" sz="2000" baseline="30000"/>
                <a:t>+</a:t>
              </a:r>
              <a:r>
                <a:rPr lang="en-US" altLang="zh-TW" sz="2000"/>
                <a:t>-GaN; 30 nm</a:t>
              </a:r>
              <a:endParaRPr lang="zh-TW" altLang="en-US" sz="2000"/>
            </a:p>
          </p:txBody>
        </p:sp>
        <p:sp>
          <p:nvSpPr>
            <p:cNvPr id="59463" name="文字方塊 90"/>
            <p:cNvSpPr txBox="1">
              <a:spLocks noChangeArrowheads="1"/>
            </p:cNvSpPr>
            <p:nvPr/>
          </p:nvSpPr>
          <p:spPr bwMode="auto">
            <a:xfrm>
              <a:off x="953575" y="3328574"/>
              <a:ext cx="2332782" cy="36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P-GaN; 130 nm</a:t>
              </a:r>
              <a:endParaRPr lang="zh-TW" altLang="en-US" sz="2000"/>
            </a:p>
          </p:txBody>
        </p:sp>
        <p:sp>
          <p:nvSpPr>
            <p:cNvPr id="92" name="矩形 91"/>
            <p:cNvSpPr/>
            <p:nvPr/>
          </p:nvSpPr>
          <p:spPr>
            <a:xfrm>
              <a:off x="395536" y="3717074"/>
              <a:ext cx="3149328" cy="11525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9465" name="文字方塊 92"/>
            <p:cNvSpPr txBox="1">
              <a:spLocks noChangeArrowheads="1"/>
            </p:cNvSpPr>
            <p:nvPr/>
          </p:nvSpPr>
          <p:spPr bwMode="auto">
            <a:xfrm>
              <a:off x="823976" y="3616513"/>
              <a:ext cx="2332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p- Al</a:t>
              </a:r>
              <a:r>
                <a:rPr lang="en-US" altLang="zh-TW" sz="2000" baseline="-25000"/>
                <a:t>x</a:t>
              </a:r>
              <a:r>
                <a:rPr lang="en-US" altLang="zh-TW" sz="2000"/>
                <a:t>Ga</a:t>
              </a:r>
              <a:r>
                <a:rPr lang="en-US" altLang="zh-TW" sz="2000" baseline="-25000"/>
                <a:t>1-x</a:t>
              </a:r>
              <a:r>
                <a:rPr lang="en-US" altLang="zh-TW" sz="2000"/>
                <a:t>N; 50nm</a:t>
              </a:r>
              <a:endParaRPr lang="zh-TW" altLang="en-US" sz="2000"/>
            </a:p>
          </p:txBody>
        </p:sp>
      </p:grpSp>
      <p:grpSp>
        <p:nvGrpSpPr>
          <p:cNvPr id="59395" name="群組 133"/>
          <p:cNvGrpSpPr>
            <a:grpSpLocks/>
          </p:cNvGrpSpPr>
          <p:nvPr/>
        </p:nvGrpSpPr>
        <p:grpSpPr bwMode="auto">
          <a:xfrm>
            <a:off x="4802188" y="1557338"/>
            <a:ext cx="3304314" cy="3727450"/>
            <a:chOff x="395052" y="3085940"/>
            <a:chExt cx="3305277" cy="3727436"/>
          </a:xfrm>
        </p:grpSpPr>
        <p:sp>
          <p:nvSpPr>
            <p:cNvPr id="85" name="矩形 84"/>
            <p:cNvSpPr/>
            <p:nvPr/>
          </p:nvSpPr>
          <p:spPr>
            <a:xfrm>
              <a:off x="399815" y="6106941"/>
              <a:ext cx="3150518" cy="706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59411" name="群組 132"/>
            <p:cNvGrpSpPr>
              <a:grpSpLocks/>
            </p:cNvGrpSpPr>
            <p:nvPr/>
          </p:nvGrpSpPr>
          <p:grpSpPr bwMode="auto">
            <a:xfrm>
              <a:off x="395052" y="3085940"/>
              <a:ext cx="3305277" cy="3688863"/>
              <a:chOff x="395052" y="3069376"/>
              <a:chExt cx="3305277" cy="3688863"/>
            </a:xfrm>
          </p:grpSpPr>
          <p:sp>
            <p:nvSpPr>
              <p:cNvPr id="87" name="矩形 86"/>
              <p:cNvSpPr/>
              <p:nvPr/>
            </p:nvSpPr>
            <p:spPr>
              <a:xfrm>
                <a:off x="399815" y="5498242"/>
                <a:ext cx="3150518" cy="608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1" name="矩形 100"/>
              <p:cNvSpPr/>
              <p:nvPr/>
            </p:nvSpPr>
            <p:spPr>
              <a:xfrm>
                <a:off x="399815" y="4005997"/>
                <a:ext cx="3150518" cy="1511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4" name="矩形 103"/>
              <p:cNvSpPr/>
              <p:nvPr/>
            </p:nvSpPr>
            <p:spPr>
              <a:xfrm>
                <a:off x="395052" y="3393225"/>
                <a:ext cx="3150518" cy="322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5" name="矩形 104"/>
              <p:cNvSpPr/>
              <p:nvPr/>
            </p:nvSpPr>
            <p:spPr>
              <a:xfrm>
                <a:off x="395052" y="3134463"/>
                <a:ext cx="3150518" cy="258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V</a:t>
                </a:r>
                <a:endParaRPr kumimoji="0" lang="zh-TW" altLang="en-US" dirty="0"/>
              </a:p>
            </p:txBody>
          </p:sp>
          <p:sp>
            <p:nvSpPr>
              <p:cNvPr id="59417" name="文字方塊 32"/>
              <p:cNvSpPr txBox="1">
                <a:spLocks noChangeArrowheads="1"/>
              </p:cNvSpPr>
              <p:nvPr/>
            </p:nvSpPr>
            <p:spPr bwMode="auto">
              <a:xfrm>
                <a:off x="659934" y="6296576"/>
                <a:ext cx="2589541"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400" dirty="0" smtClean="0">
                    <a:latin typeface="Calibri" panose="020F0502020204030204" pitchFamily="34" charset="0"/>
                  </a:rPr>
                  <a:t>Patterned Sapphire</a:t>
                </a:r>
                <a:endParaRPr kumimoji="0" lang="zh-TW" altLang="en-US" sz="2400" dirty="0">
                  <a:latin typeface="Calibri" panose="020F0502020204030204" pitchFamily="34" charset="0"/>
                </a:endParaRPr>
              </a:p>
            </p:txBody>
          </p:sp>
          <p:sp>
            <p:nvSpPr>
              <p:cNvPr id="59418" name="文字方塊 107"/>
              <p:cNvSpPr txBox="1">
                <a:spLocks noChangeArrowheads="1"/>
              </p:cNvSpPr>
              <p:nvPr/>
            </p:nvSpPr>
            <p:spPr bwMode="auto">
              <a:xfrm>
                <a:off x="445669" y="5588728"/>
                <a:ext cx="32546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err="1"/>
                  <a:t>N-GaN+u-GaN+n-AlGaN</a:t>
                </a:r>
                <a:endParaRPr lang="zh-TW" altLang="en-US" sz="2000" dirty="0"/>
              </a:p>
            </p:txBody>
          </p:sp>
          <p:sp>
            <p:nvSpPr>
              <p:cNvPr id="59420" name="文字方塊 129"/>
              <p:cNvSpPr txBox="1">
                <a:spLocks noChangeArrowheads="1"/>
              </p:cNvSpPr>
              <p:nvPr/>
            </p:nvSpPr>
            <p:spPr bwMode="auto">
              <a:xfrm>
                <a:off x="668443" y="4866317"/>
                <a:ext cx="24624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t>2</a:t>
                </a:r>
                <a:r>
                  <a:rPr lang="en-US" altLang="zh-TW" sz="2000" dirty="0" smtClean="0"/>
                  <a:t> </a:t>
                </a:r>
                <a:r>
                  <a:rPr lang="en-US" altLang="zh-TW" sz="2000" dirty="0"/>
                  <a:t>pair Si doping in barrier layer  </a:t>
                </a:r>
                <a:endParaRPr lang="zh-TW" altLang="en-US" sz="2000" dirty="0"/>
              </a:p>
            </p:txBody>
          </p:sp>
          <p:grpSp>
            <p:nvGrpSpPr>
              <p:cNvPr id="59421" name="Group 212"/>
              <p:cNvGrpSpPr>
                <a:grpSpLocks noChangeAspect="1"/>
              </p:cNvGrpSpPr>
              <p:nvPr/>
            </p:nvGrpSpPr>
            <p:grpSpPr bwMode="auto">
              <a:xfrm>
                <a:off x="2897560" y="3952921"/>
                <a:ext cx="121430" cy="197144"/>
                <a:chOff x="2208" y="2946"/>
                <a:chExt cx="94" cy="152"/>
              </a:xfrm>
            </p:grpSpPr>
            <p:sp>
              <p:nvSpPr>
                <p:cNvPr id="59430" name="Freeform 25"/>
                <p:cNvSpPr>
                  <a:spLocks noChangeAspect="1"/>
                </p:cNvSpPr>
                <p:nvPr/>
              </p:nvSpPr>
              <p:spPr bwMode="auto">
                <a:xfrm>
                  <a:off x="2208" y="2946"/>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431" name="Freeform 26"/>
                <p:cNvSpPr>
                  <a:spLocks noChangeAspect="1"/>
                </p:cNvSpPr>
                <p:nvPr/>
              </p:nvSpPr>
              <p:spPr bwMode="auto">
                <a:xfrm>
                  <a:off x="2263" y="2946"/>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59422" name="Group 212"/>
              <p:cNvGrpSpPr>
                <a:grpSpLocks noChangeAspect="1"/>
              </p:cNvGrpSpPr>
              <p:nvPr/>
            </p:nvGrpSpPr>
            <p:grpSpPr bwMode="auto">
              <a:xfrm>
                <a:off x="2962359" y="5337361"/>
                <a:ext cx="121430" cy="197144"/>
                <a:chOff x="2208" y="3264"/>
                <a:chExt cx="94" cy="152"/>
              </a:xfrm>
            </p:grpSpPr>
            <p:sp>
              <p:nvSpPr>
                <p:cNvPr id="59428" name="Freeform 25"/>
                <p:cNvSpPr>
                  <a:spLocks noChangeAspect="1"/>
                </p:cNvSpPr>
                <p:nvPr/>
              </p:nvSpPr>
              <p:spPr bwMode="auto">
                <a:xfrm>
                  <a:off x="2208" y="3264"/>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9429" name="Freeform 26"/>
                <p:cNvSpPr>
                  <a:spLocks noChangeAspect="1"/>
                </p:cNvSpPr>
                <p:nvPr/>
              </p:nvSpPr>
              <p:spPr bwMode="auto">
                <a:xfrm>
                  <a:off x="2263" y="3264"/>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59423" name="文字方塊 134"/>
              <p:cNvSpPr txBox="1">
                <a:spLocks noChangeArrowheads="1"/>
              </p:cNvSpPr>
              <p:nvPr/>
            </p:nvSpPr>
            <p:spPr bwMode="auto">
              <a:xfrm>
                <a:off x="650731" y="4000595"/>
                <a:ext cx="2592288" cy="132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t>4</a:t>
                </a:r>
                <a:r>
                  <a:rPr lang="en-US" altLang="zh-TW" sz="2000" dirty="0" smtClean="0"/>
                  <a:t> </a:t>
                </a:r>
                <a:r>
                  <a:rPr lang="en-US" altLang="zh-TW" sz="2000" dirty="0"/>
                  <a:t>pair </a:t>
                </a:r>
                <a:r>
                  <a:rPr lang="en-US" altLang="zh-TW" sz="2000" dirty="0" err="1"/>
                  <a:t>InGaN</a:t>
                </a:r>
                <a:r>
                  <a:rPr lang="en-US" altLang="zh-TW" sz="2000" dirty="0"/>
                  <a:t>/</a:t>
                </a:r>
                <a:r>
                  <a:rPr lang="en-US" altLang="zh-TW" sz="2000" dirty="0" err="1"/>
                  <a:t>GaN</a:t>
                </a:r>
                <a:r>
                  <a:rPr lang="en-US" altLang="zh-TW" sz="2000" dirty="0"/>
                  <a:t> </a:t>
                </a:r>
                <a:r>
                  <a:rPr lang="en-US" altLang="zh-TW" sz="2000" dirty="0" smtClean="0"/>
                  <a:t>MQW(</a:t>
                </a:r>
                <a:r>
                  <a:rPr lang="en-US" altLang="zh-TW" sz="2000" b="1" u="sng" dirty="0" smtClean="0">
                    <a:solidFill>
                      <a:srgbClr val="00B050"/>
                    </a:solidFill>
                  </a:rPr>
                  <a:t>Barrier:170 </a:t>
                </a:r>
                <a:r>
                  <a:rPr lang="en-US" altLang="zh-TW" sz="2000" b="1" u="sng" dirty="0">
                    <a:solidFill>
                      <a:srgbClr val="00B050"/>
                    </a:solidFill>
                  </a:rPr>
                  <a:t>Å</a:t>
                </a:r>
                <a:r>
                  <a:rPr lang="en-US" altLang="zh-TW" sz="2000" dirty="0" smtClean="0"/>
                  <a:t>; Well: </a:t>
                </a:r>
                <a:r>
                  <a:rPr lang="en-US" altLang="zh-TW" sz="2000" dirty="0"/>
                  <a:t>30 </a:t>
                </a:r>
                <a:r>
                  <a:rPr lang="en-US" altLang="zh-TW" sz="2000" dirty="0" smtClean="0"/>
                  <a:t>Å)</a:t>
                </a:r>
                <a:endParaRPr lang="zh-TW" altLang="en-US" sz="2000" dirty="0"/>
              </a:p>
              <a:p>
                <a:pPr eaLnBrk="1" hangingPunct="1"/>
                <a:endParaRPr lang="zh-TW" altLang="en-US" sz="2000" dirty="0"/>
              </a:p>
            </p:txBody>
          </p:sp>
          <p:sp>
            <p:nvSpPr>
              <p:cNvPr id="59424" name="文字方塊 135"/>
              <p:cNvSpPr txBox="1">
                <a:spLocks noChangeArrowheads="1"/>
              </p:cNvSpPr>
              <p:nvPr/>
            </p:nvSpPr>
            <p:spPr bwMode="auto">
              <a:xfrm>
                <a:off x="953575" y="3069376"/>
                <a:ext cx="2332782" cy="36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P</a:t>
                </a:r>
                <a:r>
                  <a:rPr lang="en-US" altLang="zh-TW" sz="2000" baseline="30000"/>
                  <a:t>+</a:t>
                </a:r>
                <a:r>
                  <a:rPr lang="en-US" altLang="zh-TW" sz="2000"/>
                  <a:t>-GaN; 30 nm</a:t>
                </a:r>
                <a:endParaRPr lang="zh-TW" altLang="en-US" sz="2000"/>
              </a:p>
            </p:txBody>
          </p:sp>
          <p:sp>
            <p:nvSpPr>
              <p:cNvPr id="59425" name="文字方塊 136"/>
              <p:cNvSpPr txBox="1">
                <a:spLocks noChangeArrowheads="1"/>
              </p:cNvSpPr>
              <p:nvPr/>
            </p:nvSpPr>
            <p:spPr bwMode="auto">
              <a:xfrm>
                <a:off x="953575" y="3328574"/>
                <a:ext cx="2332782" cy="36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P-GaN; 130 nm</a:t>
                </a:r>
                <a:endParaRPr lang="zh-TW" altLang="en-US" sz="2000"/>
              </a:p>
            </p:txBody>
          </p:sp>
          <p:sp>
            <p:nvSpPr>
              <p:cNvPr id="138" name="矩形 137"/>
              <p:cNvSpPr/>
              <p:nvPr/>
            </p:nvSpPr>
            <p:spPr>
              <a:xfrm>
                <a:off x="395052" y="3717074"/>
                <a:ext cx="3150518" cy="288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9427" name="文字方塊 138"/>
              <p:cNvSpPr txBox="1">
                <a:spLocks noChangeArrowheads="1"/>
              </p:cNvSpPr>
              <p:nvPr/>
            </p:nvSpPr>
            <p:spPr bwMode="auto">
              <a:xfrm>
                <a:off x="823976" y="3616513"/>
                <a:ext cx="2332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p- Al</a:t>
                </a:r>
                <a:r>
                  <a:rPr lang="en-US" altLang="zh-TW" sz="2000" baseline="-25000"/>
                  <a:t>x</a:t>
                </a:r>
                <a:r>
                  <a:rPr lang="en-US" altLang="zh-TW" sz="2000"/>
                  <a:t>Ga</a:t>
                </a:r>
                <a:r>
                  <a:rPr lang="en-US" altLang="zh-TW" sz="2000" baseline="-25000"/>
                  <a:t>1-x</a:t>
                </a:r>
                <a:r>
                  <a:rPr lang="en-US" altLang="zh-TW" sz="2000"/>
                  <a:t>N; 50nm</a:t>
                </a:r>
                <a:endParaRPr lang="zh-TW" altLang="en-US" sz="2000"/>
              </a:p>
            </p:txBody>
          </p:sp>
        </p:grpSp>
      </p:grpSp>
      <p:sp>
        <p:nvSpPr>
          <p:cNvPr id="181" name="右大括弧 180"/>
          <p:cNvSpPr/>
          <p:nvPr/>
        </p:nvSpPr>
        <p:spPr>
          <a:xfrm>
            <a:off x="3708400" y="2370138"/>
            <a:ext cx="155575" cy="914400"/>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sz="2400"/>
          </a:p>
        </p:txBody>
      </p:sp>
      <p:sp>
        <p:nvSpPr>
          <p:cNvPr id="182" name="右大括弧 181"/>
          <p:cNvSpPr/>
          <p:nvPr/>
        </p:nvSpPr>
        <p:spPr>
          <a:xfrm>
            <a:off x="8027988" y="2547938"/>
            <a:ext cx="215900" cy="1439862"/>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sz="2400"/>
          </a:p>
        </p:txBody>
      </p:sp>
      <p:sp>
        <p:nvSpPr>
          <p:cNvPr id="57350" name="文字方塊 3"/>
          <p:cNvSpPr txBox="1">
            <a:spLocks noChangeArrowheads="1"/>
          </p:cNvSpPr>
          <p:nvPr/>
        </p:nvSpPr>
        <p:spPr bwMode="auto">
          <a:xfrm>
            <a:off x="1116013" y="5435600"/>
            <a:ext cx="5616575" cy="369888"/>
          </a:xfrm>
          <a:prstGeom prst="rect">
            <a:avLst/>
          </a:prstGeom>
          <a:solidFill>
            <a:srgbClr val="CEFB7D"/>
          </a:solidFill>
          <a:ln w="63500">
            <a:solidFill>
              <a:schemeClr val="tx1"/>
            </a:solidFill>
            <a:miter lim="800000"/>
            <a:headEnd/>
            <a:tailEnd/>
          </a:ln>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1800" b="1">
                <a:solidFill>
                  <a:srgbClr val="FF0000"/>
                </a:solidFill>
              </a:rPr>
              <a:t>Increase the injected carrier density.</a:t>
            </a:r>
            <a:endParaRPr lang="en-US" altLang="zh-TW" b="1">
              <a:solidFill>
                <a:srgbClr val="FF0000"/>
              </a:solidFill>
              <a:latin typeface="Times New Roman" panose="02020603050405020304" pitchFamily="18" charset="0"/>
              <a:cs typeface="Times New Roman" panose="02020603050405020304" pitchFamily="18" charset="0"/>
            </a:endParaRPr>
          </a:p>
        </p:txBody>
      </p:sp>
      <p:sp>
        <p:nvSpPr>
          <p:cNvPr id="57351" name="文字方塊 183"/>
          <p:cNvSpPr txBox="1">
            <a:spLocks noChangeArrowheads="1"/>
          </p:cNvSpPr>
          <p:nvPr/>
        </p:nvSpPr>
        <p:spPr bwMode="auto">
          <a:xfrm>
            <a:off x="3851275" y="2668588"/>
            <a:ext cx="93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smtClean="0">
                <a:solidFill>
                  <a:srgbClr val="FF0000"/>
                </a:solidFill>
              </a:rPr>
              <a:t>37nm</a:t>
            </a:r>
            <a:endParaRPr lang="zh-TW" altLang="en-US" sz="2000" dirty="0">
              <a:solidFill>
                <a:srgbClr val="FF0000"/>
              </a:solidFill>
            </a:endParaRPr>
          </a:p>
        </p:txBody>
      </p:sp>
      <p:sp>
        <p:nvSpPr>
          <p:cNvPr id="57352" name="文字方塊 184"/>
          <p:cNvSpPr txBox="1">
            <a:spLocks noChangeArrowheads="1"/>
          </p:cNvSpPr>
          <p:nvPr/>
        </p:nvSpPr>
        <p:spPr bwMode="auto">
          <a:xfrm>
            <a:off x="8172450" y="30845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smtClean="0">
                <a:solidFill>
                  <a:srgbClr val="FF0000"/>
                </a:solidFill>
              </a:rPr>
              <a:t>97 nm</a:t>
            </a:r>
            <a:endParaRPr lang="zh-TW" altLang="en-US" sz="2000" dirty="0">
              <a:solidFill>
                <a:srgbClr val="FF0000"/>
              </a:solidFill>
            </a:endParaRPr>
          </a:p>
        </p:txBody>
      </p:sp>
      <p:sp>
        <p:nvSpPr>
          <p:cNvPr id="57353" name="文字方塊 3"/>
          <p:cNvSpPr txBox="1">
            <a:spLocks noChangeArrowheads="1"/>
          </p:cNvSpPr>
          <p:nvPr/>
        </p:nvSpPr>
        <p:spPr bwMode="auto">
          <a:xfrm>
            <a:off x="1116013" y="5876925"/>
            <a:ext cx="5616575" cy="369888"/>
          </a:xfrm>
          <a:prstGeom prst="rect">
            <a:avLst/>
          </a:prstGeom>
          <a:solidFill>
            <a:srgbClr val="CEFB7D"/>
          </a:solidFill>
          <a:ln w="63500">
            <a:solidFill>
              <a:schemeClr val="tx1"/>
            </a:solidFill>
            <a:miter lim="800000"/>
            <a:headEnd/>
            <a:tailEnd/>
          </a:ln>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1800" b="1">
                <a:solidFill>
                  <a:srgbClr val="FF0000"/>
                </a:solidFill>
              </a:rPr>
              <a:t>Shorten the spontaneous recombination time.</a:t>
            </a:r>
            <a:endParaRPr lang="en-US" altLang="zh-TW" b="1">
              <a:solidFill>
                <a:srgbClr val="FF0000"/>
              </a:solidFill>
              <a:latin typeface="Times New Roman" panose="02020603050405020304" pitchFamily="18" charset="0"/>
              <a:cs typeface="Times New Roman" panose="02020603050405020304" pitchFamily="18" charset="0"/>
            </a:endParaRPr>
          </a:p>
        </p:txBody>
      </p:sp>
      <p:sp>
        <p:nvSpPr>
          <p:cNvPr id="107" name="流程圖: 程序 106"/>
          <p:cNvSpPr/>
          <p:nvPr/>
        </p:nvSpPr>
        <p:spPr>
          <a:xfrm>
            <a:off x="467544" y="2420888"/>
            <a:ext cx="3168352" cy="936104"/>
          </a:xfrm>
          <a:prstGeom prst="flowChartProcess">
            <a:avLst/>
          </a:prstGeom>
          <a:noFill/>
          <a:ln w="381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8" name="AutoShape 50"/>
          <p:cNvSpPr>
            <a:spLocks noChangeArrowheads="1"/>
          </p:cNvSpPr>
          <p:nvPr/>
        </p:nvSpPr>
        <p:spPr bwMode="auto">
          <a:xfrm>
            <a:off x="1196950" y="3411563"/>
            <a:ext cx="2087562" cy="1295400"/>
          </a:xfrm>
          <a:prstGeom prst="irregularSeal1">
            <a:avLst/>
          </a:prstGeom>
          <a:solidFill>
            <a:srgbClr val="FFFF00"/>
          </a:solidFill>
          <a:ln w="9525">
            <a:solidFill>
              <a:schemeClr val="tx1"/>
            </a:solidFill>
            <a:miter lim="800000"/>
            <a:headEnd/>
            <a:tailEnd/>
          </a:ln>
        </p:spPr>
        <p:txBody>
          <a:bodyPr wrap="none" anchor="ct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solidFill>
                  <a:srgbClr val="FF0000"/>
                </a:solidFill>
                <a:latin typeface="Times New Roman" panose="02020603050405020304" pitchFamily="18" charset="0"/>
              </a:rPr>
              <a:t>Good!!</a:t>
            </a:r>
          </a:p>
        </p:txBody>
      </p:sp>
      <p:sp>
        <p:nvSpPr>
          <p:cNvPr id="59406" name="矩形 101"/>
          <p:cNvSpPr>
            <a:spLocks noChangeArrowheads="1"/>
          </p:cNvSpPr>
          <p:nvPr/>
        </p:nvSpPr>
        <p:spPr bwMode="auto">
          <a:xfrm>
            <a:off x="902097" y="188804"/>
            <a:ext cx="714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3600" b="1" dirty="0" smtClean="0">
                <a:solidFill>
                  <a:srgbClr val="FF6600"/>
                </a:solidFill>
                <a:latin typeface="Times New Roman" panose="02020603050405020304" pitchFamily="18" charset="0"/>
                <a:ea typeface="標楷體" panose="03000509000000000000" pitchFamily="65" charset="-120"/>
                <a:cs typeface="Times New Roman" panose="02020603050405020304" pitchFamily="18" charset="0"/>
              </a:rPr>
              <a:t>Thin Active layer with thin barrier </a:t>
            </a:r>
            <a:endParaRPr lang="zh-TW" altLang="en-US" sz="3600" b="1" dirty="0">
              <a:ea typeface="標楷體" panose="03000509000000000000" pitchFamily="65" charset="-120"/>
              <a:cs typeface="Times New Roman" panose="02020603050405020304" pitchFamily="18" charset="0"/>
            </a:endParaRPr>
          </a:p>
        </p:txBody>
      </p:sp>
      <p:sp>
        <p:nvSpPr>
          <p:cNvPr id="59407" name="文字方塊 12"/>
          <p:cNvSpPr txBox="1">
            <a:spLocks noChangeArrowheads="1"/>
          </p:cNvSpPr>
          <p:nvPr/>
        </p:nvSpPr>
        <p:spPr bwMode="auto">
          <a:xfrm>
            <a:off x="611188" y="981075"/>
            <a:ext cx="2879725" cy="461963"/>
          </a:xfrm>
          <a:prstGeom prst="rect">
            <a:avLst/>
          </a:prstGeom>
          <a:solidFill>
            <a:srgbClr val="CEFB7D"/>
          </a:solidFill>
          <a:ln w="38100">
            <a:solidFill>
              <a:srgbClr val="00FF00"/>
            </a:solidFill>
            <a:miter lim="800000"/>
            <a:headEnd/>
            <a:tailEnd/>
          </a:ln>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dirty="0"/>
              <a:t>Our new structure</a:t>
            </a:r>
            <a:endParaRPr lang="zh-TW" altLang="en-US" sz="2400" dirty="0"/>
          </a:p>
        </p:txBody>
      </p:sp>
      <p:sp>
        <p:nvSpPr>
          <p:cNvPr id="59408" name="文字方塊 12"/>
          <p:cNvSpPr txBox="1">
            <a:spLocks noChangeArrowheads="1"/>
          </p:cNvSpPr>
          <p:nvPr/>
        </p:nvSpPr>
        <p:spPr bwMode="auto">
          <a:xfrm>
            <a:off x="4787900" y="950913"/>
            <a:ext cx="3313113" cy="461962"/>
          </a:xfrm>
          <a:prstGeom prst="rect">
            <a:avLst/>
          </a:prstGeom>
          <a:solidFill>
            <a:srgbClr val="CEFB7D"/>
          </a:solidFill>
          <a:ln w="38100">
            <a:solidFill>
              <a:srgbClr val="00FF00"/>
            </a:solidFill>
            <a:miter lim="800000"/>
            <a:headEnd/>
            <a:tailEnd/>
          </a:ln>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dirty="0" smtClean="0"/>
              <a:t> Reference structure</a:t>
            </a:r>
            <a:endParaRPr lang="zh-TW" altLang="en-US" sz="2400" dirty="0"/>
          </a:p>
        </p:txBody>
      </p:sp>
      <p:grpSp>
        <p:nvGrpSpPr>
          <p:cNvPr id="198" name="群組 175"/>
          <p:cNvGrpSpPr>
            <a:grpSpLocks/>
          </p:cNvGrpSpPr>
          <p:nvPr/>
        </p:nvGrpSpPr>
        <p:grpSpPr bwMode="auto">
          <a:xfrm>
            <a:off x="4980303" y="4676274"/>
            <a:ext cx="2735161" cy="144017"/>
            <a:chOff x="1547664" y="4797152"/>
            <a:chExt cx="2736304" cy="144016"/>
          </a:xfrm>
        </p:grpSpPr>
        <p:sp>
          <p:nvSpPr>
            <p:cNvPr id="199" name="矩形 198"/>
            <p:cNvSpPr/>
            <p:nvPr/>
          </p:nvSpPr>
          <p:spPr>
            <a:xfrm>
              <a:off x="1547630" y="4796992"/>
              <a:ext cx="144522"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矩形 199"/>
            <p:cNvSpPr/>
            <p:nvPr/>
          </p:nvSpPr>
          <p:spPr>
            <a:xfrm>
              <a:off x="1835087" y="4796992"/>
              <a:ext cx="144523"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矩形 200"/>
            <p:cNvSpPr/>
            <p:nvPr/>
          </p:nvSpPr>
          <p:spPr>
            <a:xfrm>
              <a:off x="2124133" y="4796992"/>
              <a:ext cx="142935"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矩形 201"/>
            <p:cNvSpPr/>
            <p:nvPr/>
          </p:nvSpPr>
          <p:spPr>
            <a:xfrm>
              <a:off x="2411591" y="4796992"/>
              <a:ext cx="144522"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矩形 202"/>
            <p:cNvSpPr/>
            <p:nvPr/>
          </p:nvSpPr>
          <p:spPr>
            <a:xfrm>
              <a:off x="2699048" y="4796992"/>
              <a:ext cx="144523"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矩形 203"/>
            <p:cNvSpPr/>
            <p:nvPr/>
          </p:nvSpPr>
          <p:spPr>
            <a:xfrm>
              <a:off x="2988094" y="4796992"/>
              <a:ext cx="144523"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矩形 204"/>
            <p:cNvSpPr/>
            <p:nvPr/>
          </p:nvSpPr>
          <p:spPr>
            <a:xfrm>
              <a:off x="3275552" y="4796992"/>
              <a:ext cx="144522"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矩形 205"/>
            <p:cNvSpPr/>
            <p:nvPr/>
          </p:nvSpPr>
          <p:spPr>
            <a:xfrm>
              <a:off x="3564598" y="4796992"/>
              <a:ext cx="142935"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矩形 206"/>
            <p:cNvSpPr/>
            <p:nvPr/>
          </p:nvSpPr>
          <p:spPr>
            <a:xfrm>
              <a:off x="3852055" y="4796992"/>
              <a:ext cx="144523"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矩形 207"/>
            <p:cNvSpPr/>
            <p:nvPr/>
          </p:nvSpPr>
          <p:spPr>
            <a:xfrm>
              <a:off x="4139513" y="4796992"/>
              <a:ext cx="144522"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209" name="群組 175"/>
          <p:cNvGrpSpPr>
            <a:grpSpLocks/>
          </p:cNvGrpSpPr>
          <p:nvPr/>
        </p:nvGrpSpPr>
        <p:grpSpPr bwMode="auto">
          <a:xfrm>
            <a:off x="638929" y="4687205"/>
            <a:ext cx="2735161" cy="144017"/>
            <a:chOff x="1547664" y="4797152"/>
            <a:chExt cx="2736304" cy="144016"/>
          </a:xfrm>
        </p:grpSpPr>
        <p:sp>
          <p:nvSpPr>
            <p:cNvPr id="210" name="矩形 209"/>
            <p:cNvSpPr/>
            <p:nvPr/>
          </p:nvSpPr>
          <p:spPr>
            <a:xfrm>
              <a:off x="1547630" y="4796992"/>
              <a:ext cx="144522"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矩形 210"/>
            <p:cNvSpPr/>
            <p:nvPr/>
          </p:nvSpPr>
          <p:spPr>
            <a:xfrm>
              <a:off x="1835087" y="4796992"/>
              <a:ext cx="144523"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矩形 211"/>
            <p:cNvSpPr/>
            <p:nvPr/>
          </p:nvSpPr>
          <p:spPr>
            <a:xfrm>
              <a:off x="2124133" y="4796992"/>
              <a:ext cx="142935"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矩形 212"/>
            <p:cNvSpPr/>
            <p:nvPr/>
          </p:nvSpPr>
          <p:spPr>
            <a:xfrm>
              <a:off x="2411591" y="4796992"/>
              <a:ext cx="144522"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矩形 213"/>
            <p:cNvSpPr/>
            <p:nvPr/>
          </p:nvSpPr>
          <p:spPr>
            <a:xfrm>
              <a:off x="2699048" y="4796992"/>
              <a:ext cx="144523"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矩形 214"/>
            <p:cNvSpPr/>
            <p:nvPr/>
          </p:nvSpPr>
          <p:spPr>
            <a:xfrm>
              <a:off x="2988094" y="4796992"/>
              <a:ext cx="144523"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矩形 215"/>
            <p:cNvSpPr/>
            <p:nvPr/>
          </p:nvSpPr>
          <p:spPr>
            <a:xfrm>
              <a:off x="3275552" y="4796992"/>
              <a:ext cx="144522"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矩形 216"/>
            <p:cNvSpPr/>
            <p:nvPr/>
          </p:nvSpPr>
          <p:spPr>
            <a:xfrm>
              <a:off x="3564598" y="4796992"/>
              <a:ext cx="142935"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矩形 217"/>
            <p:cNvSpPr/>
            <p:nvPr/>
          </p:nvSpPr>
          <p:spPr>
            <a:xfrm>
              <a:off x="3852055" y="4796992"/>
              <a:ext cx="144523"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矩形 218"/>
            <p:cNvSpPr/>
            <p:nvPr/>
          </p:nvSpPr>
          <p:spPr>
            <a:xfrm>
              <a:off x="4139513" y="4796992"/>
              <a:ext cx="144522"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20" name="文字方塊 3"/>
          <p:cNvSpPr txBox="1">
            <a:spLocks noChangeArrowheads="1"/>
          </p:cNvSpPr>
          <p:nvPr/>
        </p:nvSpPr>
        <p:spPr bwMode="auto">
          <a:xfrm>
            <a:off x="1096250" y="6387092"/>
            <a:ext cx="5616575" cy="369332"/>
          </a:xfrm>
          <a:prstGeom prst="rect">
            <a:avLst/>
          </a:prstGeom>
          <a:solidFill>
            <a:srgbClr val="CEFB7D"/>
          </a:solidFill>
          <a:ln w="63500">
            <a:solidFill>
              <a:schemeClr val="tx1"/>
            </a:solidFill>
            <a:miter lim="800000"/>
            <a:headEnd/>
            <a:tailEnd/>
          </a:ln>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1800" b="1" dirty="0" smtClean="0">
                <a:solidFill>
                  <a:srgbClr val="FF0000"/>
                </a:solidFill>
              </a:rPr>
              <a:t>Uniform the hole distribution </a:t>
            </a:r>
            <a:endParaRPr lang="en-US" altLang="zh-TW"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081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afterEffect">
                                  <p:stCondLst>
                                    <p:cond delay="0"/>
                                  </p:stCondLst>
                                  <p:childTnLst>
                                    <p:anim calcmode="discrete" valueType="str">
                                      <p:cBhvr>
                                        <p:cTn id="6" dur="1000" fill="hold"/>
                                        <p:tgtEl>
                                          <p:spTgt spid="107"/>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7351"/>
                                        </p:tgtEl>
                                        <p:attrNameLst>
                                          <p:attrName>style.visibility</p:attrName>
                                        </p:attrNameLst>
                                      </p:cBhvr>
                                      <p:to>
                                        <p:strVal val="visible"/>
                                      </p:to>
                                    </p:set>
                                    <p:anim calcmode="lin" valueType="num">
                                      <p:cBhvr additive="base">
                                        <p:cTn id="11" dur="500" fill="hold"/>
                                        <p:tgtEl>
                                          <p:spTgt spid="57351"/>
                                        </p:tgtEl>
                                        <p:attrNameLst>
                                          <p:attrName>ppt_x</p:attrName>
                                        </p:attrNameLst>
                                      </p:cBhvr>
                                      <p:tavLst>
                                        <p:tav tm="0">
                                          <p:val>
                                            <p:strVal val="#ppt_x"/>
                                          </p:val>
                                        </p:tav>
                                        <p:tav tm="100000">
                                          <p:val>
                                            <p:strVal val="#ppt_x"/>
                                          </p:val>
                                        </p:tav>
                                      </p:tavLst>
                                    </p:anim>
                                    <p:anim calcmode="lin" valueType="num">
                                      <p:cBhvr additive="base">
                                        <p:cTn id="12" dur="500" fill="hold"/>
                                        <p:tgtEl>
                                          <p:spTgt spid="573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1"/>
                                        </p:tgtEl>
                                        <p:attrNameLst>
                                          <p:attrName>style.visibility</p:attrName>
                                        </p:attrNameLst>
                                      </p:cBhvr>
                                      <p:to>
                                        <p:strVal val="visible"/>
                                      </p:to>
                                    </p:set>
                                    <p:anim calcmode="lin" valueType="num">
                                      <p:cBhvr additive="base">
                                        <p:cTn id="15" dur="500" fill="hold"/>
                                        <p:tgtEl>
                                          <p:spTgt spid="181"/>
                                        </p:tgtEl>
                                        <p:attrNameLst>
                                          <p:attrName>ppt_x</p:attrName>
                                        </p:attrNameLst>
                                      </p:cBhvr>
                                      <p:tavLst>
                                        <p:tav tm="0">
                                          <p:val>
                                            <p:strVal val="#ppt_x"/>
                                          </p:val>
                                        </p:tav>
                                        <p:tav tm="100000">
                                          <p:val>
                                            <p:strVal val="#ppt_x"/>
                                          </p:val>
                                        </p:tav>
                                      </p:tavLst>
                                    </p:anim>
                                    <p:anim calcmode="lin" valueType="num">
                                      <p:cBhvr additive="base">
                                        <p:cTn id="16" dur="500" fill="hold"/>
                                        <p:tgtEl>
                                          <p:spTgt spid="18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7352"/>
                                        </p:tgtEl>
                                        <p:attrNameLst>
                                          <p:attrName>style.visibility</p:attrName>
                                        </p:attrNameLst>
                                      </p:cBhvr>
                                      <p:to>
                                        <p:strVal val="visible"/>
                                      </p:to>
                                    </p:set>
                                    <p:anim calcmode="lin" valueType="num">
                                      <p:cBhvr additive="base">
                                        <p:cTn id="19" dur="500" fill="hold"/>
                                        <p:tgtEl>
                                          <p:spTgt spid="57352"/>
                                        </p:tgtEl>
                                        <p:attrNameLst>
                                          <p:attrName>ppt_x</p:attrName>
                                        </p:attrNameLst>
                                      </p:cBhvr>
                                      <p:tavLst>
                                        <p:tav tm="0">
                                          <p:val>
                                            <p:strVal val="#ppt_x"/>
                                          </p:val>
                                        </p:tav>
                                        <p:tav tm="100000">
                                          <p:val>
                                            <p:strVal val="#ppt_x"/>
                                          </p:val>
                                        </p:tav>
                                      </p:tavLst>
                                    </p:anim>
                                    <p:anim calcmode="lin" valueType="num">
                                      <p:cBhvr additive="base">
                                        <p:cTn id="20" dur="500" fill="hold"/>
                                        <p:tgtEl>
                                          <p:spTgt spid="573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2"/>
                                        </p:tgtEl>
                                        <p:attrNameLst>
                                          <p:attrName>style.visibility</p:attrName>
                                        </p:attrNameLst>
                                      </p:cBhvr>
                                      <p:to>
                                        <p:strVal val="visible"/>
                                      </p:to>
                                    </p:set>
                                    <p:anim calcmode="lin" valueType="num">
                                      <p:cBhvr additive="base">
                                        <p:cTn id="23" dur="500" fill="hold"/>
                                        <p:tgtEl>
                                          <p:spTgt spid="182"/>
                                        </p:tgtEl>
                                        <p:attrNameLst>
                                          <p:attrName>ppt_x</p:attrName>
                                        </p:attrNameLst>
                                      </p:cBhvr>
                                      <p:tavLst>
                                        <p:tav tm="0">
                                          <p:val>
                                            <p:strVal val="#ppt_x"/>
                                          </p:val>
                                        </p:tav>
                                        <p:tav tm="100000">
                                          <p:val>
                                            <p:strVal val="#ppt_x"/>
                                          </p:val>
                                        </p:tav>
                                      </p:tavLst>
                                    </p:anim>
                                    <p:anim calcmode="lin" valueType="num">
                                      <p:cBhvr additive="base">
                                        <p:cTn id="24"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350"/>
                                        </p:tgtEl>
                                        <p:attrNameLst>
                                          <p:attrName>style.visibility</p:attrName>
                                        </p:attrNameLst>
                                      </p:cBhvr>
                                      <p:to>
                                        <p:strVal val="visible"/>
                                      </p:to>
                                    </p:set>
                                    <p:anim calcmode="lin" valueType="num">
                                      <p:cBhvr additive="base">
                                        <p:cTn id="29" dur="500" fill="hold"/>
                                        <p:tgtEl>
                                          <p:spTgt spid="57350"/>
                                        </p:tgtEl>
                                        <p:attrNameLst>
                                          <p:attrName>ppt_x</p:attrName>
                                        </p:attrNameLst>
                                      </p:cBhvr>
                                      <p:tavLst>
                                        <p:tav tm="0">
                                          <p:val>
                                            <p:strVal val="#ppt_x"/>
                                          </p:val>
                                        </p:tav>
                                        <p:tav tm="100000">
                                          <p:val>
                                            <p:strVal val="#ppt_x"/>
                                          </p:val>
                                        </p:tav>
                                      </p:tavLst>
                                    </p:anim>
                                    <p:anim calcmode="lin" valueType="num">
                                      <p:cBhvr additive="base">
                                        <p:cTn id="30" dur="500" fill="hold"/>
                                        <p:tgtEl>
                                          <p:spTgt spid="5735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7353"/>
                                        </p:tgtEl>
                                        <p:attrNameLst>
                                          <p:attrName>style.visibility</p:attrName>
                                        </p:attrNameLst>
                                      </p:cBhvr>
                                      <p:to>
                                        <p:strVal val="visible"/>
                                      </p:to>
                                    </p:set>
                                    <p:anim calcmode="lin" valueType="num">
                                      <p:cBhvr additive="base">
                                        <p:cTn id="35" dur="500" fill="hold"/>
                                        <p:tgtEl>
                                          <p:spTgt spid="57353"/>
                                        </p:tgtEl>
                                        <p:attrNameLst>
                                          <p:attrName>ppt_x</p:attrName>
                                        </p:attrNameLst>
                                      </p:cBhvr>
                                      <p:tavLst>
                                        <p:tav tm="0">
                                          <p:val>
                                            <p:strVal val="#ppt_x"/>
                                          </p:val>
                                        </p:tav>
                                        <p:tav tm="100000">
                                          <p:val>
                                            <p:strVal val="#ppt_x"/>
                                          </p:val>
                                        </p:tav>
                                      </p:tavLst>
                                    </p:anim>
                                    <p:anim calcmode="lin" valueType="num">
                                      <p:cBhvr additive="base">
                                        <p:cTn id="36" dur="500" fill="hold"/>
                                        <p:tgtEl>
                                          <p:spTgt spid="5735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p:cTn id="41" dur="1000" fill="hold"/>
                                        <p:tgtEl>
                                          <p:spTgt spid="108"/>
                                        </p:tgtEl>
                                        <p:attrNameLst>
                                          <p:attrName>ppt_w</p:attrName>
                                        </p:attrNameLst>
                                      </p:cBhvr>
                                      <p:tavLst>
                                        <p:tav tm="0">
                                          <p:val>
                                            <p:strVal val="#ppt_w+.3"/>
                                          </p:val>
                                        </p:tav>
                                        <p:tav tm="100000">
                                          <p:val>
                                            <p:strVal val="#ppt_w"/>
                                          </p:val>
                                        </p:tav>
                                      </p:tavLst>
                                    </p:anim>
                                    <p:anim calcmode="lin" valueType="num">
                                      <p:cBhvr>
                                        <p:cTn id="42" dur="1000" fill="hold"/>
                                        <p:tgtEl>
                                          <p:spTgt spid="108"/>
                                        </p:tgtEl>
                                        <p:attrNameLst>
                                          <p:attrName>ppt_h</p:attrName>
                                        </p:attrNameLst>
                                      </p:cBhvr>
                                      <p:tavLst>
                                        <p:tav tm="0">
                                          <p:val>
                                            <p:strVal val="#ppt_h"/>
                                          </p:val>
                                        </p:tav>
                                        <p:tav tm="100000">
                                          <p:val>
                                            <p:strVal val="#ppt_h"/>
                                          </p:val>
                                        </p:tav>
                                      </p:tavLst>
                                    </p:anim>
                                    <p:animEffect transition="in" filter="fade">
                                      <p:cBhvr>
                                        <p:cTn id="43" dur="1000"/>
                                        <p:tgtEl>
                                          <p:spTgt spid="10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0"/>
                                        </p:tgtEl>
                                        <p:attrNameLst>
                                          <p:attrName>style.visibility</p:attrName>
                                        </p:attrNameLst>
                                      </p:cBhvr>
                                      <p:to>
                                        <p:strVal val="visible"/>
                                      </p:to>
                                    </p:set>
                                    <p:anim calcmode="lin" valueType="num">
                                      <p:cBhvr additive="base">
                                        <p:cTn id="48" dur="500" fill="hold"/>
                                        <p:tgtEl>
                                          <p:spTgt spid="220"/>
                                        </p:tgtEl>
                                        <p:attrNameLst>
                                          <p:attrName>ppt_x</p:attrName>
                                        </p:attrNameLst>
                                      </p:cBhvr>
                                      <p:tavLst>
                                        <p:tav tm="0">
                                          <p:val>
                                            <p:strVal val="#ppt_x"/>
                                          </p:val>
                                        </p:tav>
                                        <p:tav tm="100000">
                                          <p:val>
                                            <p:strVal val="#ppt_x"/>
                                          </p:val>
                                        </p:tav>
                                      </p:tavLst>
                                    </p:anim>
                                    <p:anim calcmode="lin" valueType="num">
                                      <p:cBhvr additive="base">
                                        <p:cTn id="49"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animBg="1"/>
      <p:bldP spid="57350" grpId="0" animBg="1"/>
      <p:bldP spid="57351" grpId="0"/>
      <p:bldP spid="57352" grpId="0"/>
      <p:bldP spid="57353" grpId="0" animBg="1"/>
      <p:bldP spid="108" grpId="0" animBg="1"/>
      <p:bldP spid="2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5" name="Text Box 9"/>
          <p:cNvSpPr txBox="1">
            <a:spLocks noChangeArrowheads="1"/>
          </p:cNvSpPr>
          <p:nvPr/>
        </p:nvSpPr>
        <p:spPr bwMode="auto">
          <a:xfrm>
            <a:off x="1022350" y="620713"/>
            <a:ext cx="4629150" cy="457200"/>
          </a:xfrm>
          <a:prstGeom prst="rect">
            <a:avLst/>
          </a:prstGeom>
          <a:solidFill>
            <a:schemeClr val="tx1"/>
          </a:solidFill>
          <a:ln w="9525">
            <a:noFill/>
            <a:miter lim="800000"/>
            <a:headEnd/>
            <a:tailEnd/>
          </a:ln>
          <a:effectLst/>
        </p:spPr>
        <p:txBody>
          <a:bodyPr>
            <a:spAutoFit/>
          </a:bodyPr>
          <a:lstStyle/>
          <a:p>
            <a:pPr>
              <a:defRPr/>
            </a:pPr>
            <a:r>
              <a:rPr lang="en-US" altLang="zh-TW" sz="2400" i="1">
                <a:solidFill>
                  <a:srgbClr val="CCECFF"/>
                </a:solidFill>
                <a:effectLst>
                  <a:outerShdw blurRad="38100" dist="38100" dir="2700000" algn="tl">
                    <a:srgbClr val="FFFFFF"/>
                  </a:outerShdw>
                </a:effectLst>
                <a:latin typeface="Arial" charset="0"/>
              </a:rPr>
              <a:t>National  Central University</a:t>
            </a:r>
          </a:p>
        </p:txBody>
      </p:sp>
      <p:grpSp>
        <p:nvGrpSpPr>
          <p:cNvPr id="2" name="群組 16"/>
          <p:cNvGrpSpPr>
            <a:grpSpLocks noChangeAspect="1"/>
          </p:cNvGrpSpPr>
          <p:nvPr/>
        </p:nvGrpSpPr>
        <p:grpSpPr>
          <a:xfrm>
            <a:off x="755576" y="1412776"/>
            <a:ext cx="7986623" cy="4392000"/>
            <a:chOff x="287338" y="1179513"/>
            <a:chExt cx="8856662" cy="4870450"/>
          </a:xfrm>
        </p:grpSpPr>
        <p:pic>
          <p:nvPicPr>
            <p:cNvPr id="11" name="Picture 5" descr="5"/>
            <p:cNvPicPr>
              <a:picLocks noChangeAspect="1" noChangeArrowheads="1"/>
            </p:cNvPicPr>
            <p:nvPr/>
          </p:nvPicPr>
          <p:blipFill>
            <a:blip r:embed="rId3" cstate="print"/>
            <a:srcRect/>
            <a:stretch>
              <a:fillRect/>
            </a:stretch>
          </p:blipFill>
          <p:spPr bwMode="auto">
            <a:xfrm>
              <a:off x="287338" y="1196975"/>
              <a:ext cx="8856662" cy="4852988"/>
            </a:xfrm>
            <a:prstGeom prst="rect">
              <a:avLst/>
            </a:prstGeom>
            <a:noFill/>
            <a:ln w="9525">
              <a:noFill/>
              <a:miter lim="800000"/>
              <a:headEnd/>
              <a:tailEnd/>
            </a:ln>
          </p:spPr>
        </p:pic>
        <p:sp>
          <p:nvSpPr>
            <p:cNvPr id="12" name="Freeform 13"/>
            <p:cNvSpPr>
              <a:spLocks/>
            </p:cNvSpPr>
            <p:nvPr/>
          </p:nvSpPr>
          <p:spPr bwMode="auto">
            <a:xfrm>
              <a:off x="3924300" y="1196975"/>
              <a:ext cx="1439863" cy="2232025"/>
            </a:xfrm>
            <a:custGeom>
              <a:avLst/>
              <a:gdLst>
                <a:gd name="T0" fmla="*/ 0 w 907"/>
                <a:gd name="T1" fmla="*/ 1871663 h 1406"/>
                <a:gd name="T2" fmla="*/ 0 w 907"/>
                <a:gd name="T3" fmla="*/ 0 h 1406"/>
                <a:gd name="T4" fmla="*/ 1439863 w 907"/>
                <a:gd name="T5" fmla="*/ 2232025 h 1406"/>
                <a:gd name="T6" fmla="*/ 0 w 907"/>
                <a:gd name="T7" fmla="*/ 1800225 h 1406"/>
                <a:gd name="T8" fmla="*/ 0 60000 65536"/>
                <a:gd name="T9" fmla="*/ 0 60000 65536"/>
                <a:gd name="T10" fmla="*/ 0 60000 65536"/>
                <a:gd name="T11" fmla="*/ 0 60000 65536"/>
                <a:gd name="T12" fmla="*/ 0 w 907"/>
                <a:gd name="T13" fmla="*/ 0 h 1406"/>
                <a:gd name="T14" fmla="*/ 907 w 907"/>
                <a:gd name="T15" fmla="*/ 1406 h 1406"/>
              </a:gdLst>
              <a:ahLst/>
              <a:cxnLst>
                <a:cxn ang="T8">
                  <a:pos x="T0" y="T1"/>
                </a:cxn>
                <a:cxn ang="T9">
                  <a:pos x="T2" y="T3"/>
                </a:cxn>
                <a:cxn ang="T10">
                  <a:pos x="T4" y="T5"/>
                </a:cxn>
                <a:cxn ang="T11">
                  <a:pos x="T6" y="T7"/>
                </a:cxn>
              </a:cxnLst>
              <a:rect l="T12" t="T13" r="T14" b="T15"/>
              <a:pathLst>
                <a:path w="907" h="1406">
                  <a:moveTo>
                    <a:pt x="0" y="1179"/>
                  </a:moveTo>
                  <a:lnTo>
                    <a:pt x="0" y="0"/>
                  </a:lnTo>
                  <a:lnTo>
                    <a:pt x="907" y="1406"/>
                  </a:lnTo>
                  <a:lnTo>
                    <a:pt x="0" y="1134"/>
                  </a:lnTo>
                </a:path>
              </a:pathLst>
            </a:custGeom>
            <a:noFill/>
            <a:ln w="9525">
              <a:noFill/>
              <a:round/>
              <a:headEnd/>
              <a:tailEnd/>
            </a:ln>
          </p:spPr>
          <p:txBody>
            <a:bodyPr/>
            <a:lstStyle/>
            <a:p>
              <a:endParaRPr lang="zh-TW" altLang="en-US"/>
            </a:p>
          </p:txBody>
        </p:sp>
        <p:sp>
          <p:nvSpPr>
            <p:cNvPr id="13" name="Freeform 14"/>
            <p:cNvSpPr>
              <a:spLocks/>
            </p:cNvSpPr>
            <p:nvPr/>
          </p:nvSpPr>
          <p:spPr bwMode="auto">
            <a:xfrm>
              <a:off x="3924300" y="1196975"/>
              <a:ext cx="1439863" cy="2160588"/>
            </a:xfrm>
            <a:custGeom>
              <a:avLst/>
              <a:gdLst>
                <a:gd name="T0" fmla="*/ 0 w 907"/>
                <a:gd name="T1" fmla="*/ 0 h 1361"/>
                <a:gd name="T2" fmla="*/ 1439863 w 907"/>
                <a:gd name="T3" fmla="*/ 2160588 h 1361"/>
                <a:gd name="T4" fmla="*/ 0 w 907"/>
                <a:gd name="T5" fmla="*/ 1800226 h 1361"/>
                <a:gd name="T6" fmla="*/ 0 60000 65536"/>
                <a:gd name="T7" fmla="*/ 0 60000 65536"/>
                <a:gd name="T8" fmla="*/ 0 60000 65536"/>
                <a:gd name="T9" fmla="*/ 0 w 907"/>
                <a:gd name="T10" fmla="*/ 0 h 1361"/>
                <a:gd name="T11" fmla="*/ 907 w 907"/>
                <a:gd name="T12" fmla="*/ 1361 h 1361"/>
              </a:gdLst>
              <a:ahLst/>
              <a:cxnLst>
                <a:cxn ang="T6">
                  <a:pos x="T0" y="T1"/>
                </a:cxn>
                <a:cxn ang="T7">
                  <a:pos x="T2" y="T3"/>
                </a:cxn>
                <a:cxn ang="T8">
                  <a:pos x="T4" y="T5"/>
                </a:cxn>
              </a:cxnLst>
              <a:rect l="T9" t="T10" r="T11" b="T12"/>
              <a:pathLst>
                <a:path w="907" h="1361">
                  <a:moveTo>
                    <a:pt x="0" y="0"/>
                  </a:moveTo>
                  <a:lnTo>
                    <a:pt x="907" y="1361"/>
                  </a:lnTo>
                  <a:lnTo>
                    <a:pt x="0" y="1134"/>
                  </a:lnTo>
                </a:path>
              </a:pathLst>
            </a:custGeom>
            <a:noFill/>
            <a:ln w="9525">
              <a:noFill/>
              <a:round/>
              <a:headEnd/>
              <a:tailEnd/>
            </a:ln>
          </p:spPr>
          <p:txBody>
            <a:bodyPr/>
            <a:lstStyle/>
            <a:p>
              <a:endParaRPr lang="zh-TW" altLang="en-US"/>
            </a:p>
          </p:txBody>
        </p:sp>
        <p:sp>
          <p:nvSpPr>
            <p:cNvPr id="14" name="Freeform 16"/>
            <p:cNvSpPr>
              <a:spLocks/>
            </p:cNvSpPr>
            <p:nvPr/>
          </p:nvSpPr>
          <p:spPr bwMode="auto">
            <a:xfrm>
              <a:off x="3924300" y="1179513"/>
              <a:ext cx="1320800" cy="2305050"/>
            </a:xfrm>
            <a:custGeom>
              <a:avLst/>
              <a:gdLst>
                <a:gd name="T0" fmla="*/ 0 w 862"/>
                <a:gd name="T1" fmla="*/ 1859123 h 1406"/>
                <a:gd name="T2" fmla="*/ 0 w 862"/>
                <a:gd name="T3" fmla="*/ 0 h 1406"/>
                <a:gd name="T4" fmla="*/ 1320800 w 862"/>
                <a:gd name="T5" fmla="*/ 2305050 h 1406"/>
                <a:gd name="T6" fmla="*/ 0 w 862"/>
                <a:gd name="T7" fmla="*/ 1859123 h 1406"/>
                <a:gd name="T8" fmla="*/ 0 60000 65536"/>
                <a:gd name="T9" fmla="*/ 0 60000 65536"/>
                <a:gd name="T10" fmla="*/ 0 60000 65536"/>
                <a:gd name="T11" fmla="*/ 0 60000 65536"/>
                <a:gd name="T12" fmla="*/ 0 w 862"/>
                <a:gd name="T13" fmla="*/ 0 h 1406"/>
                <a:gd name="T14" fmla="*/ 862 w 862"/>
                <a:gd name="T15" fmla="*/ 1406 h 1406"/>
              </a:gdLst>
              <a:ahLst/>
              <a:cxnLst>
                <a:cxn ang="T8">
                  <a:pos x="T0" y="T1"/>
                </a:cxn>
                <a:cxn ang="T9">
                  <a:pos x="T2" y="T3"/>
                </a:cxn>
                <a:cxn ang="T10">
                  <a:pos x="T4" y="T5"/>
                </a:cxn>
                <a:cxn ang="T11">
                  <a:pos x="T6" y="T7"/>
                </a:cxn>
              </a:cxnLst>
              <a:rect l="T12" t="T13" r="T14" b="T15"/>
              <a:pathLst>
                <a:path w="862" h="1406">
                  <a:moveTo>
                    <a:pt x="0" y="1134"/>
                  </a:moveTo>
                  <a:lnTo>
                    <a:pt x="0" y="0"/>
                  </a:lnTo>
                  <a:lnTo>
                    <a:pt x="862" y="1406"/>
                  </a:lnTo>
                  <a:lnTo>
                    <a:pt x="0" y="1134"/>
                  </a:lnTo>
                  <a:close/>
                </a:path>
              </a:pathLst>
            </a:custGeom>
            <a:solidFill>
              <a:srgbClr val="993366">
                <a:alpha val="58038"/>
              </a:srgbClr>
            </a:solidFill>
            <a:ln w="9525">
              <a:noFill/>
              <a:round/>
              <a:headEnd/>
              <a:tailEnd/>
            </a:ln>
          </p:spPr>
          <p:txBody>
            <a:bodyPr/>
            <a:lstStyle/>
            <a:p>
              <a:endParaRPr lang="zh-TW" altLang="en-US"/>
            </a:p>
          </p:txBody>
        </p:sp>
        <p:sp>
          <p:nvSpPr>
            <p:cNvPr id="15" name="Freeform 17"/>
            <p:cNvSpPr>
              <a:spLocks/>
            </p:cNvSpPr>
            <p:nvPr/>
          </p:nvSpPr>
          <p:spPr bwMode="auto">
            <a:xfrm>
              <a:off x="647700" y="3035300"/>
              <a:ext cx="4638675" cy="460375"/>
            </a:xfrm>
            <a:custGeom>
              <a:avLst/>
              <a:gdLst>
                <a:gd name="T0" fmla="*/ 3265320 w 2898"/>
                <a:gd name="T1" fmla="*/ 0 h 296"/>
                <a:gd name="T2" fmla="*/ 4638675 w 2898"/>
                <a:gd name="T3" fmla="*/ 460375 h 296"/>
                <a:gd name="T4" fmla="*/ 0 w 2898"/>
                <a:gd name="T5" fmla="*/ 12443 h 296"/>
                <a:gd name="T6" fmla="*/ 3265320 w 2898"/>
                <a:gd name="T7" fmla="*/ 0 h 296"/>
                <a:gd name="T8" fmla="*/ 0 60000 65536"/>
                <a:gd name="T9" fmla="*/ 0 60000 65536"/>
                <a:gd name="T10" fmla="*/ 0 60000 65536"/>
                <a:gd name="T11" fmla="*/ 0 60000 65536"/>
                <a:gd name="T12" fmla="*/ 0 w 2898"/>
                <a:gd name="T13" fmla="*/ 0 h 296"/>
                <a:gd name="T14" fmla="*/ 2898 w 2898"/>
                <a:gd name="T15" fmla="*/ 296 h 296"/>
              </a:gdLst>
              <a:ahLst/>
              <a:cxnLst>
                <a:cxn ang="T8">
                  <a:pos x="T0" y="T1"/>
                </a:cxn>
                <a:cxn ang="T9">
                  <a:pos x="T2" y="T3"/>
                </a:cxn>
                <a:cxn ang="T10">
                  <a:pos x="T4" y="T5"/>
                </a:cxn>
                <a:cxn ang="T11">
                  <a:pos x="T6" y="T7"/>
                </a:cxn>
              </a:cxnLst>
              <a:rect l="T12" t="T13" r="T14" b="T15"/>
              <a:pathLst>
                <a:path w="2898" h="296">
                  <a:moveTo>
                    <a:pt x="2040" y="0"/>
                  </a:moveTo>
                  <a:lnTo>
                    <a:pt x="2898" y="296"/>
                  </a:lnTo>
                  <a:lnTo>
                    <a:pt x="0" y="8"/>
                  </a:lnTo>
                  <a:lnTo>
                    <a:pt x="2040" y="0"/>
                  </a:lnTo>
                  <a:close/>
                </a:path>
              </a:pathLst>
            </a:custGeom>
            <a:solidFill>
              <a:srgbClr val="800080">
                <a:alpha val="47058"/>
              </a:srgbClr>
            </a:solidFill>
            <a:ln w="9525">
              <a:noFill/>
              <a:round/>
              <a:headEnd/>
              <a:tailEnd/>
            </a:ln>
          </p:spPr>
          <p:txBody>
            <a:bodyPr/>
            <a:lstStyle/>
            <a:p>
              <a:endParaRPr lang="zh-TW" altLang="en-US"/>
            </a:p>
          </p:txBody>
        </p:sp>
        <p:graphicFrame>
          <p:nvGraphicFramePr>
            <p:cNvPr id="16" name="Object 2"/>
            <p:cNvGraphicFramePr>
              <a:graphicFrameLocks noChangeAspect="1"/>
            </p:cNvGraphicFramePr>
            <p:nvPr/>
          </p:nvGraphicFramePr>
          <p:xfrm>
            <a:off x="687388" y="1200150"/>
            <a:ext cx="3259137" cy="1846263"/>
          </p:xfrm>
          <a:graphic>
            <a:graphicData uri="http://schemas.openxmlformats.org/presentationml/2006/ole">
              <mc:AlternateContent xmlns:mc="http://schemas.openxmlformats.org/markup-compatibility/2006">
                <mc:Choice xmlns:v="urn:schemas-microsoft-com:vml" Requires="v">
                  <p:oleObj spid="_x0000_s228390" name="PhotoImpact" r:id="rId4" imgW="8203175" imgH="4647619" progId="">
                    <p:embed/>
                  </p:oleObj>
                </mc:Choice>
                <mc:Fallback>
                  <p:oleObj name="PhotoImpact" r:id="rId4" imgW="8203175" imgH="464761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1200150"/>
                          <a:ext cx="3259137"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0" y="1556792"/>
            <a:ext cx="9340885" cy="3708000"/>
            <a:chOff x="-180528" y="1196752"/>
            <a:chExt cx="9340885" cy="3708000"/>
          </a:xfrm>
        </p:grpSpPr>
        <p:graphicFrame>
          <p:nvGraphicFramePr>
            <p:cNvPr id="4" name="物件 3"/>
            <p:cNvGraphicFramePr>
              <a:graphicFrameLocks noChangeAspect="1"/>
            </p:cNvGraphicFramePr>
            <p:nvPr>
              <p:extLst/>
            </p:nvPr>
          </p:nvGraphicFramePr>
          <p:xfrm>
            <a:off x="-180528" y="1196752"/>
            <a:ext cx="5308437" cy="3708000"/>
          </p:xfrm>
          <a:graphic>
            <a:graphicData uri="http://schemas.openxmlformats.org/presentationml/2006/ole">
              <mc:AlternateContent xmlns:mc="http://schemas.openxmlformats.org/markup-compatibility/2006">
                <mc:Choice xmlns:v="urn:schemas-microsoft-com:vml" Requires="v">
                  <p:oleObj spid="_x0000_s231454"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180528" y="1196752"/>
                          <a:ext cx="5308437" cy="3708000"/>
                        </a:xfrm>
                        <a:prstGeom prst="rect">
                          <a:avLst/>
                        </a:prstGeom>
                      </p:spPr>
                    </p:pic>
                  </p:oleObj>
                </mc:Fallback>
              </mc:AlternateContent>
            </a:graphicData>
          </a:graphic>
        </p:graphicFrame>
        <p:graphicFrame>
          <p:nvGraphicFramePr>
            <p:cNvPr id="5" name="物件 4"/>
            <p:cNvGraphicFramePr>
              <a:graphicFrameLocks noChangeAspect="1"/>
            </p:cNvGraphicFramePr>
            <p:nvPr>
              <p:extLst/>
            </p:nvPr>
          </p:nvGraphicFramePr>
          <p:xfrm>
            <a:off x="3851920" y="1196752"/>
            <a:ext cx="5308437" cy="3708000"/>
          </p:xfrm>
          <a:graphic>
            <a:graphicData uri="http://schemas.openxmlformats.org/presentationml/2006/ole">
              <mc:AlternateContent xmlns:mc="http://schemas.openxmlformats.org/markup-compatibility/2006">
                <mc:Choice xmlns:v="urn:schemas-microsoft-com:vml" Requires="v">
                  <p:oleObj spid="_x0000_s231455" name="Graph" r:id="rId5" imgW="4154400" imgH="2901600" progId="Origin50.Graph">
                    <p:embed/>
                  </p:oleObj>
                </mc:Choice>
                <mc:Fallback>
                  <p:oleObj name="Graph" r:id="rId5" imgW="4154400" imgH="2901600" progId="Origin50.Graph">
                    <p:embed/>
                    <p:pic>
                      <p:nvPicPr>
                        <p:cNvPr id="0" name=""/>
                        <p:cNvPicPr/>
                        <p:nvPr/>
                      </p:nvPicPr>
                      <p:blipFill>
                        <a:blip r:embed="rId6"/>
                        <a:stretch>
                          <a:fillRect/>
                        </a:stretch>
                      </p:blipFill>
                      <p:spPr>
                        <a:xfrm>
                          <a:off x="3851920" y="1196752"/>
                          <a:ext cx="5308437" cy="3708000"/>
                        </a:xfrm>
                        <a:prstGeom prst="rect">
                          <a:avLst/>
                        </a:prstGeom>
                      </p:spPr>
                    </p:pic>
                  </p:oleObj>
                </mc:Fallback>
              </mc:AlternateContent>
            </a:graphicData>
          </a:graphic>
        </p:graphicFrame>
      </p:grpSp>
      <p:sp>
        <p:nvSpPr>
          <p:cNvPr id="7" name="矩形 101"/>
          <p:cNvSpPr>
            <a:spLocks noChangeArrowheads="1"/>
          </p:cNvSpPr>
          <p:nvPr/>
        </p:nvSpPr>
        <p:spPr bwMode="auto">
          <a:xfrm>
            <a:off x="1259632" y="341389"/>
            <a:ext cx="64472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3600" b="1" dirty="0" smtClean="0">
                <a:solidFill>
                  <a:srgbClr val="FF6600"/>
                </a:solidFill>
                <a:latin typeface="Times New Roman" panose="02020603050405020304" pitchFamily="18" charset="0"/>
                <a:ea typeface="標楷體" panose="03000509000000000000" pitchFamily="65" charset="-120"/>
                <a:cs typeface="Times New Roman" panose="02020603050405020304" pitchFamily="18" charset="0"/>
              </a:rPr>
              <a:t>Simulated Carrier Distribution </a:t>
            </a:r>
          </a:p>
          <a:p>
            <a:pPr algn="ctr" eaLnBrk="1" hangingPunct="1"/>
            <a:r>
              <a:rPr lang="en-US" altLang="zh-TW" sz="3600" b="1" dirty="0" smtClean="0">
                <a:solidFill>
                  <a:srgbClr val="FF6600"/>
                </a:solidFill>
                <a:latin typeface="Times New Roman" panose="02020603050405020304" pitchFamily="18" charset="0"/>
                <a:ea typeface="標楷體" panose="03000509000000000000" pitchFamily="65" charset="-120"/>
                <a:cs typeface="Times New Roman" panose="02020603050405020304" pitchFamily="18" charset="0"/>
              </a:rPr>
              <a:t>in Active Layers  </a:t>
            </a:r>
            <a:endParaRPr lang="zh-TW" altLang="en-US" sz="3600" b="1" dirty="0">
              <a:ea typeface="標楷體" panose="03000509000000000000" pitchFamily="65" charset="-120"/>
              <a:cs typeface="Times New Roman" panose="02020603050405020304" pitchFamily="18" charset="0"/>
            </a:endParaRPr>
          </a:p>
        </p:txBody>
      </p:sp>
      <p:sp>
        <p:nvSpPr>
          <p:cNvPr id="2" name="文字方塊 1"/>
          <p:cNvSpPr txBox="1"/>
          <p:nvPr/>
        </p:nvSpPr>
        <p:spPr>
          <a:xfrm>
            <a:off x="5508104" y="1412776"/>
            <a:ext cx="2592288" cy="523220"/>
          </a:xfrm>
          <a:prstGeom prst="rect">
            <a:avLst/>
          </a:prstGeom>
          <a:noFill/>
        </p:spPr>
        <p:txBody>
          <a:bodyPr wrap="square" rtlCol="0">
            <a:spAutoFit/>
          </a:bodyPr>
          <a:lstStyle/>
          <a:p>
            <a:r>
              <a:rPr lang="en-US" altLang="zh-TW" b="1" i="1" u="sng" dirty="0" smtClean="0">
                <a:solidFill>
                  <a:srgbClr val="00B050"/>
                </a:solidFill>
              </a:rPr>
              <a:t>Thin Barrier !! </a:t>
            </a:r>
            <a:endParaRPr lang="zh-TW" altLang="en-US" b="1" i="1" u="sng" dirty="0">
              <a:solidFill>
                <a:srgbClr val="00B050"/>
              </a:solidFill>
            </a:endParaRPr>
          </a:p>
        </p:txBody>
      </p:sp>
      <p:sp>
        <p:nvSpPr>
          <p:cNvPr id="8" name="文字方塊 7"/>
          <p:cNvSpPr txBox="1"/>
          <p:nvPr/>
        </p:nvSpPr>
        <p:spPr>
          <a:xfrm>
            <a:off x="1240492" y="1412776"/>
            <a:ext cx="3187491" cy="523220"/>
          </a:xfrm>
          <a:prstGeom prst="rect">
            <a:avLst/>
          </a:prstGeom>
          <a:noFill/>
        </p:spPr>
        <p:txBody>
          <a:bodyPr wrap="square" rtlCol="0">
            <a:spAutoFit/>
          </a:bodyPr>
          <a:lstStyle/>
          <a:p>
            <a:r>
              <a:rPr lang="en-US" altLang="zh-TW" b="1" i="1" u="sng" dirty="0" smtClean="0">
                <a:solidFill>
                  <a:srgbClr val="00B050"/>
                </a:solidFill>
              </a:rPr>
              <a:t>Thick Barrier !! </a:t>
            </a:r>
            <a:endParaRPr lang="zh-TW" altLang="en-US" b="1" i="1" u="sng" dirty="0">
              <a:solidFill>
                <a:srgbClr val="00B050"/>
              </a:solidFill>
            </a:endParaRPr>
          </a:p>
        </p:txBody>
      </p:sp>
      <p:sp>
        <p:nvSpPr>
          <p:cNvPr id="9" name="文字方塊 8"/>
          <p:cNvSpPr txBox="1"/>
          <p:nvPr/>
        </p:nvSpPr>
        <p:spPr>
          <a:xfrm>
            <a:off x="1574606" y="5290205"/>
            <a:ext cx="6525786" cy="1384995"/>
          </a:xfrm>
          <a:prstGeom prst="rect">
            <a:avLst/>
          </a:prstGeom>
          <a:noFill/>
        </p:spPr>
        <p:txBody>
          <a:bodyPr wrap="square" rtlCol="0">
            <a:spAutoFit/>
          </a:bodyPr>
          <a:lstStyle/>
          <a:p>
            <a:r>
              <a:rPr lang="en-US" altLang="zh-TW" b="1" i="1" u="sng" dirty="0" smtClean="0">
                <a:solidFill>
                  <a:srgbClr val="FF0000"/>
                </a:solidFill>
              </a:rPr>
              <a:t>Thin Barrier would provide you a higher </a:t>
            </a:r>
            <a:r>
              <a:rPr lang="en-US" altLang="zh-TW" b="1" i="1" u="sng" dirty="0" err="1" smtClean="0">
                <a:solidFill>
                  <a:srgbClr val="FF0000"/>
                </a:solidFill>
              </a:rPr>
              <a:t>R</a:t>
            </a:r>
            <a:r>
              <a:rPr lang="en-US" altLang="zh-TW" b="1" i="1" u="sng" baseline="-25000" dirty="0" err="1" smtClean="0">
                <a:solidFill>
                  <a:srgbClr val="FF0000"/>
                </a:solidFill>
              </a:rPr>
              <a:t>sp</a:t>
            </a:r>
            <a:r>
              <a:rPr lang="en-US" altLang="zh-TW" b="1" i="1" u="sng" dirty="0" smtClean="0">
                <a:solidFill>
                  <a:srgbClr val="FF0000"/>
                </a:solidFill>
              </a:rPr>
              <a:t> (Faster response time)</a:t>
            </a:r>
          </a:p>
          <a:p>
            <a:r>
              <a:rPr lang="en-US" altLang="zh-TW" b="1" i="1" u="sng" dirty="0" smtClean="0">
                <a:solidFill>
                  <a:srgbClr val="FF0000"/>
                </a:solidFill>
              </a:rPr>
              <a:t>No parasitic MQWs </a:t>
            </a:r>
            <a:endParaRPr lang="zh-TW" altLang="en-US" b="1" i="1" u="sng" dirty="0">
              <a:solidFill>
                <a:srgbClr val="FF0000"/>
              </a:solidFill>
            </a:endParaRPr>
          </a:p>
        </p:txBody>
      </p:sp>
    </p:spTree>
    <p:extLst>
      <p:ext uri="{BB962C8B-B14F-4D97-AF65-F5344CB8AC3E}">
        <p14:creationId xmlns:p14="http://schemas.microsoft.com/office/powerpoint/2010/main" val="2680939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smtClean="0">
                <a:solidFill>
                  <a:srgbClr val="FF6600"/>
                </a:solidFill>
                <a:latin typeface="Times New Roman" pitchFamily="18" charset="0"/>
              </a:rPr>
              <a:t>Outline</a:t>
            </a:r>
          </a:p>
        </p:txBody>
      </p:sp>
      <p:sp>
        <p:nvSpPr>
          <p:cNvPr id="409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chemeClr val="accent2"/>
                </a:solidFill>
              </a:rPr>
              <a:t>Motivation</a:t>
            </a:r>
          </a:p>
          <a:p>
            <a:pPr eaLnBrk="1" hangingPunct="1"/>
            <a:r>
              <a:rPr lang="en-US" altLang="zh-TW" dirty="0" smtClean="0">
                <a:solidFill>
                  <a:srgbClr val="0070C0"/>
                </a:solidFill>
              </a:rPr>
              <a:t>Internal: Active Layer Design (Thin barrier) </a:t>
            </a:r>
          </a:p>
          <a:p>
            <a:pPr eaLnBrk="1" hangingPunct="1"/>
            <a:r>
              <a:rPr lang="en-US" altLang="zh-TW" dirty="0" smtClean="0">
                <a:solidFill>
                  <a:srgbClr val="FF0000"/>
                </a:solidFill>
              </a:rPr>
              <a:t>External: Miniaturized LED on PS Substrate</a:t>
            </a:r>
          </a:p>
          <a:p>
            <a:pPr eaLnBrk="1" hangingPunct="1"/>
            <a:r>
              <a:rPr lang="en-US" altLang="zh-TW" dirty="0" smtClean="0">
                <a:solidFill>
                  <a:schemeClr val="accent2"/>
                </a:solidFill>
              </a:rPr>
              <a:t>Measurement Results </a:t>
            </a:r>
          </a:p>
          <a:p>
            <a:pPr eaLnBrk="1" hangingPunct="1"/>
            <a:r>
              <a:rPr lang="en-US" altLang="zh-TW" dirty="0" smtClean="0">
                <a:solidFill>
                  <a:schemeClr val="accent2"/>
                </a:solidFill>
              </a:rPr>
              <a:t>Conclusion </a:t>
            </a:r>
          </a:p>
        </p:txBody>
      </p:sp>
      <p:sp>
        <p:nvSpPr>
          <p:cNvPr id="40964" name="投影片編號版面配置區 4"/>
          <p:cNvSpPr>
            <a:spLocks noGrp="1"/>
          </p:cNvSpPr>
          <p:nvPr>
            <p:ph type="sldNum" sz="quarter" idx="12"/>
          </p:nvPr>
        </p:nvSpPr>
        <p:spPr>
          <a:noFill/>
        </p:spPr>
        <p:txBody>
          <a:bodyPr/>
          <a:lstStyle/>
          <a:p>
            <a:fld id="{12C35682-797D-417F-908A-29D189478AF8}" type="slidenum">
              <a:rPr lang="en-US" altLang="zh-TW" smtClean="0"/>
              <a:pPr/>
              <a:t>21</a:t>
            </a:fld>
            <a:endParaRPr lang="en-US" altLang="zh-TW" smtClean="0"/>
          </a:p>
        </p:txBody>
      </p:sp>
    </p:spTree>
    <p:extLst>
      <p:ext uri="{BB962C8B-B14F-4D97-AF65-F5344CB8AC3E}">
        <p14:creationId xmlns:p14="http://schemas.microsoft.com/office/powerpoint/2010/main" val="3165609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fld id="{28FAE09C-8222-4F0A-9D9C-9D39D09C7D7C}" type="slidenum">
              <a:rPr lang="en-US" altLang="zh-TW" sz="1400"/>
              <a:pPr eaLnBrk="1" hangingPunct="1"/>
              <a:t>22</a:t>
            </a:fld>
            <a:endParaRPr lang="en-US" altLang="zh-TW" sz="1400"/>
          </a:p>
        </p:txBody>
      </p:sp>
      <p:sp>
        <p:nvSpPr>
          <p:cNvPr id="103" name="文字方塊 102"/>
          <p:cNvSpPr txBox="1"/>
          <p:nvPr/>
        </p:nvSpPr>
        <p:spPr>
          <a:xfrm>
            <a:off x="900113" y="5373688"/>
            <a:ext cx="6335712" cy="368300"/>
          </a:xfrm>
          <a:prstGeom prst="rect">
            <a:avLst/>
          </a:prstGeom>
          <a:solidFill>
            <a:schemeClr val="accent6">
              <a:lumMod val="40000"/>
              <a:lumOff val="60000"/>
            </a:schemeClr>
          </a:solidFill>
          <a:ln w="63500">
            <a:solidFill>
              <a:schemeClr val="tx1"/>
            </a:solidFill>
          </a:ln>
        </p:spPr>
        <p:txBody>
          <a:bodyPr>
            <a:spAutoFit/>
          </a:bodyPr>
          <a:lstStyle/>
          <a:p>
            <a:pPr algn="ctr">
              <a:defRPr/>
            </a:pPr>
            <a:r>
              <a:rPr lang="en-US" altLang="zh-TW" sz="1800" b="1" dirty="0">
                <a:solidFill>
                  <a:srgbClr val="FF0000"/>
                </a:solidFill>
              </a:rPr>
              <a:t>Enhance the output light extraction efficiency.</a:t>
            </a:r>
            <a:endParaRPr lang="en-US" altLang="zh-TW" sz="1800" b="1" u="sng" dirty="0">
              <a:solidFill>
                <a:srgbClr val="FF0000"/>
              </a:solidFill>
              <a:latin typeface="Arial" charset="0"/>
            </a:endParaRPr>
          </a:p>
        </p:txBody>
      </p:sp>
      <p:sp>
        <p:nvSpPr>
          <p:cNvPr id="104" name="文字方塊 103"/>
          <p:cNvSpPr txBox="1"/>
          <p:nvPr/>
        </p:nvSpPr>
        <p:spPr>
          <a:xfrm>
            <a:off x="900113" y="5795963"/>
            <a:ext cx="6335712" cy="369887"/>
          </a:xfrm>
          <a:prstGeom prst="rect">
            <a:avLst/>
          </a:prstGeom>
          <a:solidFill>
            <a:schemeClr val="accent6">
              <a:lumMod val="40000"/>
              <a:lumOff val="60000"/>
            </a:schemeClr>
          </a:solidFill>
          <a:ln w="63500">
            <a:solidFill>
              <a:schemeClr val="tx1"/>
            </a:solidFill>
          </a:ln>
        </p:spPr>
        <p:txBody>
          <a:bodyPr>
            <a:spAutoFit/>
          </a:bodyPr>
          <a:lstStyle/>
          <a:p>
            <a:pPr algn="ctr">
              <a:defRPr/>
            </a:pPr>
            <a:r>
              <a:rPr lang="en-US" altLang="zh-TW" sz="1800" b="1" dirty="0">
                <a:solidFill>
                  <a:srgbClr val="FF0000"/>
                </a:solidFill>
              </a:rPr>
              <a:t>Improve the quality of </a:t>
            </a:r>
            <a:r>
              <a:rPr lang="en-US" altLang="zh-TW" sz="1800" b="1" dirty="0" err="1">
                <a:solidFill>
                  <a:srgbClr val="FF0000"/>
                </a:solidFill>
              </a:rPr>
              <a:t>epi</a:t>
            </a:r>
            <a:r>
              <a:rPr lang="en-US" altLang="zh-TW" sz="1800" b="1" dirty="0">
                <a:solidFill>
                  <a:srgbClr val="FF0000"/>
                </a:solidFill>
              </a:rPr>
              <a:t>-layer structure.</a:t>
            </a:r>
            <a:endParaRPr lang="en-US" altLang="zh-TW" sz="1800" b="1" u="sng" dirty="0">
              <a:solidFill>
                <a:srgbClr val="FF0000"/>
              </a:solidFill>
              <a:latin typeface="Arial" charset="0"/>
            </a:endParaRPr>
          </a:p>
        </p:txBody>
      </p:sp>
      <p:pic>
        <p:nvPicPr>
          <p:cNvPr id="112" name="Picture 1" descr="C:\Users\david81899\Desktop\GREEN LED\top view\75um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846" y="1209745"/>
            <a:ext cx="4849812"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 descr="C:\Users\david81899\Desktop\LED量測-林哲緯\LED pattern sapphire\PATTERN SAPPHI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180" y="1181171"/>
            <a:ext cx="4824412"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圖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99" y="1186656"/>
            <a:ext cx="536575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標題 10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en-US" altLang="zh-TW" smtClean="0">
                <a:solidFill>
                  <a:srgbClr val="FF6600"/>
                </a:solidFill>
                <a:latin typeface="Times New Roman" panose="02020603050405020304" pitchFamily="18" charset="0"/>
                <a:ea typeface="標楷體" panose="03000509000000000000" pitchFamily="65" charset="-120"/>
                <a:cs typeface="Times New Roman" panose="02020603050405020304" pitchFamily="18" charset="0"/>
              </a:rPr>
              <a:t>Device structure</a:t>
            </a:r>
            <a:endParaRPr lang="zh-TW" altLang="en-US" smtClean="0">
              <a:ea typeface="標楷體" panose="03000509000000000000" pitchFamily="65" charset="-120"/>
              <a:cs typeface="Times New Roman" panose="02020603050405020304" pitchFamily="18" charset="0"/>
            </a:endParaRPr>
          </a:p>
        </p:txBody>
      </p:sp>
      <p:sp>
        <p:nvSpPr>
          <p:cNvPr id="108" name="Rectangle 3"/>
          <p:cNvSpPr>
            <a:spLocks noChangeArrowheads="1"/>
          </p:cNvSpPr>
          <p:nvPr/>
        </p:nvSpPr>
        <p:spPr bwMode="auto">
          <a:xfrm>
            <a:off x="0" y="63087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r>
              <a:rPr lang="en-US" altLang="zh-TW" sz="1200" baseline="30000">
                <a:solidFill>
                  <a:srgbClr val="383838"/>
                </a:solidFill>
                <a:latin typeface="Times New Roman" panose="02020603050405020304" pitchFamily="18" charset="0"/>
                <a:cs typeface="Times New Roman" panose="02020603050405020304" pitchFamily="18" charset="0"/>
              </a:rPr>
              <a:t>1</a:t>
            </a:r>
            <a:r>
              <a:rPr lang="en-US" altLang="zh-TW" sz="1200">
                <a:latin typeface="Times New Roman" panose="02020603050405020304" pitchFamily="18" charset="0"/>
                <a:cs typeface="Times New Roman" panose="02020603050405020304" pitchFamily="18" charset="0"/>
              </a:rPr>
              <a:t>J.-W. Shi, </a:t>
            </a:r>
            <a:r>
              <a:rPr lang="en-US" altLang="zh-TW" sz="1200">
                <a:solidFill>
                  <a:srgbClr val="000000"/>
                </a:solidFill>
                <a:latin typeface="Times New Roman" panose="02020603050405020304" pitchFamily="18" charset="0"/>
                <a:cs typeface="Times New Roman" panose="02020603050405020304" pitchFamily="18" charset="0"/>
              </a:rPr>
              <a:t>H.-W. Huang</a:t>
            </a:r>
            <a:r>
              <a:rPr lang="en-US" altLang="zh-TW" sz="1200">
                <a:latin typeface="Times New Roman" panose="02020603050405020304" pitchFamily="18" charset="0"/>
                <a:cs typeface="Times New Roman" panose="02020603050405020304" pitchFamily="18" charset="0"/>
              </a:rPr>
              <a:t>, F.-M. Kuo, J.-K. Sheu, W.-C. Lai, </a:t>
            </a:r>
            <a:r>
              <a:rPr lang="en-US" altLang="zh-TW" sz="1200">
                <a:solidFill>
                  <a:srgbClr val="000000"/>
                </a:solidFill>
                <a:latin typeface="Times New Roman" panose="02020603050405020304" pitchFamily="18" charset="0"/>
                <a:cs typeface="Times New Roman" panose="02020603050405020304" pitchFamily="18" charset="0"/>
              </a:rPr>
              <a:t>M. L. Lee, “</a:t>
            </a:r>
            <a:r>
              <a:rPr lang="en-US" altLang="zh-TW" sz="1200">
                <a:latin typeface="Times New Roman" panose="02020603050405020304" pitchFamily="18" charset="0"/>
                <a:cs typeface="Times New Roman" panose="02020603050405020304" pitchFamily="18" charset="0"/>
              </a:rPr>
              <a:t>Very-High Temperature (200℃) and High-Speed Operation of Cascade GaN Based Green Light Emitting Diodes with an InGaN Insertion Layer,” </a:t>
            </a:r>
            <a:r>
              <a:rPr lang="en-US" altLang="zh-TW" sz="1200" i="1">
                <a:latin typeface="Times New Roman" panose="02020603050405020304" pitchFamily="18" charset="0"/>
                <a:cs typeface="Times New Roman" panose="02020603050405020304" pitchFamily="18" charset="0"/>
              </a:rPr>
              <a:t>IEEE Photon. Technol. Lett.,</a:t>
            </a:r>
            <a:r>
              <a:rPr lang="en-US" altLang="zh-TW" sz="1200">
                <a:latin typeface="Times New Roman" panose="02020603050405020304" pitchFamily="18" charset="0"/>
                <a:cs typeface="Times New Roman" panose="02020603050405020304" pitchFamily="18" charset="0"/>
              </a:rPr>
              <a:t> vol. 22, pp. 1033-1035, July, 2010. </a:t>
            </a:r>
          </a:p>
        </p:txBody>
      </p:sp>
      <p:cxnSp>
        <p:nvCxnSpPr>
          <p:cNvPr id="110" name="直線單箭頭接點 109"/>
          <p:cNvCxnSpPr/>
          <p:nvPr/>
        </p:nvCxnSpPr>
        <p:spPr>
          <a:xfrm>
            <a:off x="8459788" y="3068638"/>
            <a:ext cx="0" cy="5048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1" name="文字方塊 110"/>
          <p:cNvSpPr txBox="1">
            <a:spLocks noChangeArrowheads="1"/>
          </p:cNvSpPr>
          <p:nvPr/>
        </p:nvSpPr>
        <p:spPr bwMode="auto">
          <a:xfrm>
            <a:off x="8388350" y="3132138"/>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1400" b="1">
                <a:solidFill>
                  <a:srgbClr val="FF0000"/>
                </a:solidFill>
              </a:rPr>
              <a:t>9µm</a:t>
            </a:r>
            <a:endParaRPr lang="zh-TW" altLang="en-US" sz="1400" b="1">
              <a:solidFill>
                <a:srgbClr val="FF0000"/>
              </a:solidFill>
            </a:endParaRPr>
          </a:p>
        </p:txBody>
      </p:sp>
      <p:cxnSp>
        <p:nvCxnSpPr>
          <p:cNvPr id="118" name="直線單箭頭接點 117"/>
          <p:cNvCxnSpPr/>
          <p:nvPr/>
        </p:nvCxnSpPr>
        <p:spPr>
          <a:xfrm flipH="1">
            <a:off x="5940425" y="3392488"/>
            <a:ext cx="71438" cy="18097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9" name="文字方塊 118"/>
          <p:cNvSpPr txBox="1">
            <a:spLocks noChangeArrowheads="1"/>
          </p:cNvSpPr>
          <p:nvPr/>
        </p:nvSpPr>
        <p:spPr bwMode="auto">
          <a:xfrm>
            <a:off x="6011863" y="3336925"/>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1400" b="1">
                <a:solidFill>
                  <a:srgbClr val="FF0000"/>
                </a:solidFill>
              </a:rPr>
              <a:t>2µm</a:t>
            </a:r>
            <a:endParaRPr lang="zh-TW" altLang="en-US" sz="1400" b="1">
              <a:solidFill>
                <a:srgbClr val="FF0000"/>
              </a:solidFill>
            </a:endParaRPr>
          </a:p>
        </p:txBody>
      </p:sp>
      <p:sp>
        <p:nvSpPr>
          <p:cNvPr id="191" name="右大括弧 190"/>
          <p:cNvSpPr/>
          <p:nvPr/>
        </p:nvSpPr>
        <p:spPr>
          <a:xfrm>
            <a:off x="8027988" y="2547938"/>
            <a:ext cx="215900" cy="1439862"/>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sz="2400"/>
          </a:p>
        </p:txBody>
      </p:sp>
      <p:sp>
        <p:nvSpPr>
          <p:cNvPr id="192" name="文字方塊 184"/>
          <p:cNvSpPr txBox="1">
            <a:spLocks noChangeArrowheads="1"/>
          </p:cNvSpPr>
          <p:nvPr/>
        </p:nvSpPr>
        <p:spPr bwMode="auto">
          <a:xfrm>
            <a:off x="8172450" y="30845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smtClean="0">
                <a:solidFill>
                  <a:srgbClr val="FF0000"/>
                </a:solidFill>
              </a:rPr>
              <a:t>97 nm</a:t>
            </a:r>
            <a:endParaRPr lang="zh-TW" altLang="en-US" sz="2000" dirty="0">
              <a:solidFill>
                <a:srgbClr val="FF0000"/>
              </a:solidFill>
            </a:endParaRPr>
          </a:p>
        </p:txBody>
      </p:sp>
    </p:spTree>
    <p:extLst>
      <p:ext uri="{BB962C8B-B14F-4D97-AF65-F5344CB8AC3E}">
        <p14:creationId xmlns:p14="http://schemas.microsoft.com/office/powerpoint/2010/main" val="1337131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ox(in)">
                                      <p:cBhvr>
                                        <p:cTn id="7" dur="500"/>
                                        <p:tgtEl>
                                          <p:spTgt spid="112"/>
                                        </p:tgtEl>
                                      </p:cBhvr>
                                    </p:animEffect>
                                  </p:childTnLst>
                                </p:cTn>
                              </p:par>
                              <p:par>
                                <p:cTn id="8" presetID="4" presetClass="entr" presetSubtype="16"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box(in)">
                                      <p:cBhvr>
                                        <p:cTn id="10" dur="500"/>
                                        <p:tgtEl>
                                          <p:spTgt spid="1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additive="base">
                                        <p:cTn id="15" dur="500" fill="hold"/>
                                        <p:tgtEl>
                                          <p:spTgt spid="103"/>
                                        </p:tgtEl>
                                        <p:attrNameLst>
                                          <p:attrName>ppt_x</p:attrName>
                                        </p:attrNameLst>
                                      </p:cBhvr>
                                      <p:tavLst>
                                        <p:tav tm="0">
                                          <p:val>
                                            <p:strVal val="#ppt_x"/>
                                          </p:val>
                                        </p:tav>
                                        <p:tav tm="100000">
                                          <p:val>
                                            <p:strVal val="#ppt_x"/>
                                          </p:val>
                                        </p:tav>
                                      </p:tavLst>
                                    </p:anim>
                                    <p:anim calcmode="lin" valueType="num">
                                      <p:cBhvr additive="base">
                                        <p:cTn id="1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500" fill="hold"/>
                                        <p:tgtEl>
                                          <p:spTgt spid="104"/>
                                        </p:tgtEl>
                                        <p:attrNameLst>
                                          <p:attrName>ppt_x</p:attrName>
                                        </p:attrNameLst>
                                      </p:cBhvr>
                                      <p:tavLst>
                                        <p:tav tm="0">
                                          <p:val>
                                            <p:strVal val="#ppt_x"/>
                                          </p:val>
                                        </p:tav>
                                        <p:tav tm="100000">
                                          <p:val>
                                            <p:strVal val="#ppt_x"/>
                                          </p:val>
                                        </p:tav>
                                      </p:tavLst>
                                    </p:anim>
                                    <p:anim calcmode="lin" valueType="num">
                                      <p:cBhvr additive="base">
                                        <p:cTn id="22" dur="500" fill="hold"/>
                                        <p:tgtEl>
                                          <p:spTgt spid="104"/>
                                        </p:tgtEl>
                                        <p:attrNameLst>
                                          <p:attrName>ppt_y</p:attrName>
                                        </p:attrNameLst>
                                      </p:cBhvr>
                                      <p:tavLst>
                                        <p:tav tm="0">
                                          <p:val>
                                            <p:strVal val="1+#ppt_h/2"/>
                                          </p:val>
                                        </p:tav>
                                        <p:tav tm="100000">
                                          <p:val>
                                            <p:strVal val="#ppt_y"/>
                                          </p:val>
                                        </p:tav>
                                      </p:tavLst>
                                    </p:anim>
                                  </p:childTnLst>
                                </p:cTn>
                              </p:par>
                              <p:par>
                                <p:cTn id="23" presetID="4" presetClass="exit" presetSubtype="16" fill="hold" grpId="0" nodeType="withEffect">
                                  <p:stCondLst>
                                    <p:cond delay="0"/>
                                  </p:stCondLst>
                                  <p:childTnLst>
                                    <p:animEffect transition="out" filter="box(in)">
                                      <p:cBhvr>
                                        <p:cTn id="24" dur="500"/>
                                        <p:tgtEl>
                                          <p:spTgt spid="108"/>
                                        </p:tgtEl>
                                      </p:cBhvr>
                                    </p:animEffect>
                                    <p:set>
                                      <p:cBhvr>
                                        <p:cTn id="25" dur="1" fill="hold">
                                          <p:stCondLst>
                                            <p:cond delay="499"/>
                                          </p:stCondLst>
                                        </p:cTn>
                                        <p:tgtEl>
                                          <p:spTgt spid="10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nodeType="clickEffect">
                                  <p:stCondLst>
                                    <p:cond delay="0"/>
                                  </p:stCondLst>
                                  <p:childTnLst>
                                    <p:animEffect transition="out" filter="box(in)">
                                      <p:cBhvr>
                                        <p:cTn id="29" dur="500"/>
                                        <p:tgtEl>
                                          <p:spTgt spid="112"/>
                                        </p:tgtEl>
                                      </p:cBhvr>
                                    </p:animEffect>
                                    <p:set>
                                      <p:cBhvr>
                                        <p:cTn id="30" dur="1" fill="hold">
                                          <p:stCondLst>
                                            <p:cond delay="499"/>
                                          </p:stCondLst>
                                        </p:cTn>
                                        <p:tgtEl>
                                          <p:spTgt spid="112"/>
                                        </p:tgtEl>
                                        <p:attrNameLst>
                                          <p:attrName>style.visibility</p:attrName>
                                        </p:attrNameLst>
                                      </p:cBhvr>
                                      <p:to>
                                        <p:strVal val="hidden"/>
                                      </p:to>
                                    </p:set>
                                  </p:childTnLst>
                                </p:cTn>
                              </p:par>
                              <p:par>
                                <p:cTn id="31" presetID="4" presetClass="entr" presetSubtype="16"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box(in)">
                                      <p:cBhvr>
                                        <p:cTn id="33" dur="500"/>
                                        <p:tgtEl>
                                          <p:spTgt spid="11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box(in)">
                                      <p:cBhvr>
                                        <p:cTn id="36" dur="500"/>
                                        <p:tgtEl>
                                          <p:spTgt spid="11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box(in)">
                                      <p:cBhvr>
                                        <p:cTn id="39" dur="500"/>
                                        <p:tgtEl>
                                          <p:spTgt spid="119"/>
                                        </p:tgtEl>
                                      </p:cBhvr>
                                    </p:animEffect>
                                  </p:childTnLst>
                                </p:cTn>
                              </p:par>
                              <p:par>
                                <p:cTn id="40" presetID="4" presetClass="entr" presetSubtype="16" fill="hold" nodeType="with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box(in)">
                                      <p:cBhvr>
                                        <p:cTn id="42" dur="500"/>
                                        <p:tgtEl>
                                          <p:spTgt spid="118"/>
                                        </p:tgtEl>
                                      </p:cBhvr>
                                    </p:animEffect>
                                  </p:childTnLst>
                                </p:cTn>
                              </p:par>
                              <p:par>
                                <p:cTn id="43" presetID="5" presetClass="entr" presetSubtype="10" fill="hold" nodeType="with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checkerboard(across)">
                                      <p:cBhvr>
                                        <p:cTn id="45" dur="500"/>
                                        <p:tgtEl>
                                          <p:spTgt spid="115"/>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192"/>
                                        </p:tgtEl>
                                        <p:attrNameLst>
                                          <p:attrName>style.visibility</p:attrName>
                                        </p:attrNameLst>
                                      </p:cBhvr>
                                      <p:to>
                                        <p:strVal val="visible"/>
                                      </p:to>
                                    </p:set>
                                    <p:anim calcmode="lin" valueType="num">
                                      <p:cBhvr additive="base">
                                        <p:cTn id="48" dur="500" fill="hold"/>
                                        <p:tgtEl>
                                          <p:spTgt spid="192"/>
                                        </p:tgtEl>
                                        <p:attrNameLst>
                                          <p:attrName>ppt_x</p:attrName>
                                        </p:attrNameLst>
                                      </p:cBhvr>
                                      <p:tavLst>
                                        <p:tav tm="0">
                                          <p:val>
                                            <p:strVal val="#ppt_x"/>
                                          </p:val>
                                        </p:tav>
                                        <p:tav tm="100000">
                                          <p:val>
                                            <p:strVal val="#ppt_x"/>
                                          </p:val>
                                        </p:tav>
                                      </p:tavLst>
                                    </p:anim>
                                    <p:anim calcmode="lin" valueType="num">
                                      <p:cBhvr additive="base">
                                        <p:cTn id="49" dur="500" fill="hold"/>
                                        <p:tgtEl>
                                          <p:spTgt spid="19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1"/>
                                        </p:tgtEl>
                                        <p:attrNameLst>
                                          <p:attrName>style.visibility</p:attrName>
                                        </p:attrNameLst>
                                      </p:cBhvr>
                                      <p:to>
                                        <p:strVal val="visible"/>
                                      </p:to>
                                    </p:set>
                                    <p:anim calcmode="lin" valueType="num">
                                      <p:cBhvr additive="base">
                                        <p:cTn id="52" dur="500" fill="hold"/>
                                        <p:tgtEl>
                                          <p:spTgt spid="191"/>
                                        </p:tgtEl>
                                        <p:attrNameLst>
                                          <p:attrName>ppt_x</p:attrName>
                                        </p:attrNameLst>
                                      </p:cBhvr>
                                      <p:tavLst>
                                        <p:tav tm="0">
                                          <p:val>
                                            <p:strVal val="#ppt_x"/>
                                          </p:val>
                                        </p:tav>
                                        <p:tav tm="100000">
                                          <p:val>
                                            <p:strVal val="#ppt_x"/>
                                          </p:val>
                                        </p:tav>
                                      </p:tavLst>
                                    </p:anim>
                                    <p:anim calcmode="lin" valueType="num">
                                      <p:cBhvr additive="base">
                                        <p:cTn id="53"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8" grpId="0"/>
      <p:bldP spid="111" grpId="0"/>
      <p:bldP spid="119" grpId="0"/>
      <p:bldP spid="191" grpId="0" animBg="1"/>
      <p:bldP spid="1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TW" smtClean="0">
                <a:solidFill>
                  <a:srgbClr val="FF6600"/>
                </a:solidFill>
                <a:latin typeface="Times New Roman" panose="02020603050405020304" pitchFamily="18" charset="0"/>
                <a:ea typeface="標楷體" panose="03000509000000000000" pitchFamily="65" charset="-120"/>
                <a:cs typeface="Times New Roman" panose="02020603050405020304" pitchFamily="18" charset="0"/>
              </a:rPr>
              <a:t>Patterned Sapphire(by SEM)</a:t>
            </a:r>
            <a:endParaRPr lang="zh-TW" altLang="en-US" smtClean="0">
              <a:ea typeface="標楷體" panose="03000509000000000000" pitchFamily="65" charset="-120"/>
              <a:cs typeface="Times New Roman" panose="02020603050405020304" pitchFamily="18" charset="0"/>
            </a:endParaRPr>
          </a:p>
        </p:txBody>
      </p:sp>
      <p:sp>
        <p:nvSpPr>
          <p:cNvPr id="6144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fld id="{11F1B6B2-EF80-49EE-A450-CDD7889BE5AF}" type="slidenum">
              <a:rPr lang="en-US" altLang="zh-TW" sz="1400"/>
              <a:pPr eaLnBrk="1" hangingPunct="1"/>
              <a:t>23</a:t>
            </a:fld>
            <a:endParaRPr lang="en-US" altLang="zh-TW" sz="1400"/>
          </a:p>
        </p:txBody>
      </p:sp>
      <p:pic>
        <p:nvPicPr>
          <p:cNvPr id="61444" name="Picture 2" descr="G:\1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268413"/>
            <a:ext cx="54483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7" name="Picture 3" descr="G:\11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4848225"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4" descr="G:\111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852863"/>
            <a:ext cx="4008438"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文字方塊 8"/>
          <p:cNvSpPr txBox="1">
            <a:spLocks noChangeArrowheads="1"/>
          </p:cNvSpPr>
          <p:nvPr/>
        </p:nvSpPr>
        <p:spPr bwMode="auto">
          <a:xfrm>
            <a:off x="5651500" y="1844675"/>
            <a:ext cx="100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a:solidFill>
                  <a:srgbClr val="002060"/>
                </a:solidFill>
              </a:rPr>
              <a:t>SEM</a:t>
            </a:r>
            <a:endParaRPr lang="zh-TW" altLang="en-US">
              <a:solidFill>
                <a:srgbClr val="002060"/>
              </a:solidFill>
            </a:endParaRPr>
          </a:p>
        </p:txBody>
      </p:sp>
    </p:spTree>
    <p:extLst>
      <p:ext uri="{BB962C8B-B14F-4D97-AF65-F5344CB8AC3E}">
        <p14:creationId xmlns:p14="http://schemas.microsoft.com/office/powerpoint/2010/main" val="1344799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box(in)">
                                      <p:cBhvr>
                                        <p:cTn id="7" dur="500"/>
                                        <p:tgtEl>
                                          <p:spTgt spid="169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box(in)">
                                      <p:cBhvr>
                                        <p:cTn id="12"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fld id="{E729DB8C-0AB3-4AA3-9E01-03D86B10B712}" type="slidenum">
              <a:rPr lang="en-US" altLang="zh-TW" sz="1400"/>
              <a:pPr eaLnBrk="1" hangingPunct="1"/>
              <a:t>24</a:t>
            </a:fld>
            <a:endParaRPr lang="en-US" altLang="zh-TW" sz="1400"/>
          </a:p>
        </p:txBody>
      </p:sp>
      <p:grpSp>
        <p:nvGrpSpPr>
          <p:cNvPr id="2" name="群組 104"/>
          <p:cNvGrpSpPr>
            <a:grpSpLocks/>
          </p:cNvGrpSpPr>
          <p:nvPr/>
        </p:nvGrpSpPr>
        <p:grpSpPr bwMode="auto">
          <a:xfrm>
            <a:off x="4716463" y="1268413"/>
            <a:ext cx="3382962" cy="3727450"/>
            <a:chOff x="467544" y="1412875"/>
            <a:chExt cx="3382962" cy="3727450"/>
          </a:xfrm>
        </p:grpSpPr>
        <p:grpSp>
          <p:nvGrpSpPr>
            <p:cNvPr id="62483" name="群組 133"/>
            <p:cNvGrpSpPr>
              <a:grpSpLocks/>
            </p:cNvGrpSpPr>
            <p:nvPr/>
          </p:nvGrpSpPr>
          <p:grpSpPr bwMode="auto">
            <a:xfrm>
              <a:off x="467544" y="1412875"/>
              <a:ext cx="3382962" cy="3727450"/>
              <a:chOff x="395536" y="3085940"/>
              <a:chExt cx="3384376" cy="3727436"/>
            </a:xfrm>
          </p:grpSpPr>
          <p:sp>
            <p:nvSpPr>
              <p:cNvPr id="18" name="矩形 17"/>
              <p:cNvSpPr/>
              <p:nvPr/>
            </p:nvSpPr>
            <p:spPr>
              <a:xfrm>
                <a:off x="400300" y="6106941"/>
                <a:ext cx="3149329" cy="706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62496" name="群組 132"/>
              <p:cNvGrpSpPr>
                <a:grpSpLocks/>
              </p:cNvGrpSpPr>
              <p:nvPr/>
            </p:nvGrpSpPr>
            <p:grpSpPr bwMode="auto">
              <a:xfrm>
                <a:off x="395536" y="3085940"/>
                <a:ext cx="3384376" cy="3701641"/>
                <a:chOff x="395536" y="3069376"/>
                <a:chExt cx="3384376" cy="3701641"/>
              </a:xfrm>
            </p:grpSpPr>
            <p:sp>
              <p:nvSpPr>
                <p:cNvPr id="20" name="矩形 19"/>
                <p:cNvSpPr/>
                <p:nvPr/>
              </p:nvSpPr>
              <p:spPr>
                <a:xfrm>
                  <a:off x="400300" y="5849077"/>
                  <a:ext cx="3149329" cy="257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 name="矩形 20"/>
                <p:cNvSpPr/>
                <p:nvPr/>
              </p:nvSpPr>
              <p:spPr>
                <a:xfrm>
                  <a:off x="400300" y="5399817"/>
                  <a:ext cx="3149329" cy="449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V</a:t>
                  </a:r>
                  <a:endParaRPr kumimoji="0" lang="zh-TW" altLang="en-US" dirty="0"/>
                </a:p>
              </p:txBody>
            </p:sp>
            <p:sp>
              <p:nvSpPr>
                <p:cNvPr id="22" name="矩形 21"/>
                <p:cNvSpPr/>
                <p:nvPr/>
              </p:nvSpPr>
              <p:spPr>
                <a:xfrm>
                  <a:off x="400300" y="4431446"/>
                  <a:ext cx="3149329" cy="9683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4" name="矩形 23"/>
                <p:cNvSpPr/>
                <p:nvPr/>
              </p:nvSpPr>
              <p:spPr>
                <a:xfrm>
                  <a:off x="395536" y="3920273"/>
                  <a:ext cx="3149328" cy="502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2000" dirty="0">
                      <a:solidFill>
                        <a:schemeClr val="tx1"/>
                      </a:solidFill>
                    </a:rPr>
                    <a:t>Undoped </a:t>
                  </a:r>
                  <a:r>
                    <a:rPr kumimoji="0" lang="en-US" altLang="zh-TW" sz="2000" dirty="0" smtClean="0">
                      <a:solidFill>
                        <a:schemeClr val="tx1"/>
                      </a:solidFill>
                    </a:rPr>
                    <a:t>MQWX4</a:t>
                  </a:r>
                  <a:endParaRPr kumimoji="0" lang="zh-TW" altLang="en-US" sz="2000" dirty="0">
                    <a:solidFill>
                      <a:schemeClr val="tx1"/>
                    </a:solidFill>
                  </a:endParaRPr>
                </a:p>
              </p:txBody>
            </p:sp>
            <p:sp>
              <p:nvSpPr>
                <p:cNvPr id="25" name="矩形 24"/>
                <p:cNvSpPr/>
                <p:nvPr/>
              </p:nvSpPr>
              <p:spPr>
                <a:xfrm>
                  <a:off x="395536" y="3393225"/>
                  <a:ext cx="3149328" cy="322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6" name="矩形 25"/>
                <p:cNvSpPr/>
                <p:nvPr/>
              </p:nvSpPr>
              <p:spPr>
                <a:xfrm>
                  <a:off x="395536" y="3134463"/>
                  <a:ext cx="3149328" cy="258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V</a:t>
                  </a:r>
                  <a:endParaRPr kumimoji="0" lang="zh-TW" altLang="en-US" dirty="0"/>
                </a:p>
              </p:txBody>
            </p:sp>
            <p:sp>
              <p:nvSpPr>
                <p:cNvPr id="62504" name="文字方塊 32"/>
                <p:cNvSpPr txBox="1">
                  <a:spLocks noChangeArrowheads="1"/>
                </p:cNvSpPr>
                <p:nvPr/>
              </p:nvSpPr>
              <p:spPr bwMode="auto">
                <a:xfrm>
                  <a:off x="759176" y="6309354"/>
                  <a:ext cx="2589868"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400">
                      <a:solidFill>
                        <a:srgbClr val="FF0000"/>
                      </a:solidFill>
                      <a:latin typeface="Calibri" panose="020F0502020204030204" pitchFamily="34" charset="0"/>
                    </a:rPr>
                    <a:t>Patterned Sapphire</a:t>
                  </a:r>
                  <a:endParaRPr kumimoji="0" lang="zh-TW" altLang="en-US" sz="2400">
                    <a:solidFill>
                      <a:srgbClr val="FF0000"/>
                    </a:solidFill>
                    <a:latin typeface="Calibri" panose="020F0502020204030204" pitchFamily="34" charset="0"/>
                  </a:endParaRPr>
                </a:p>
              </p:txBody>
            </p:sp>
            <p:grpSp>
              <p:nvGrpSpPr>
                <p:cNvPr id="62505" name="群組 22"/>
                <p:cNvGrpSpPr>
                  <a:grpSpLocks/>
                </p:cNvGrpSpPr>
                <p:nvPr/>
              </p:nvGrpSpPr>
              <p:grpSpPr bwMode="auto">
                <a:xfrm>
                  <a:off x="435362" y="6114800"/>
                  <a:ext cx="3110021" cy="130000"/>
                  <a:chOff x="467549" y="4653136"/>
                  <a:chExt cx="3600401" cy="144016"/>
                </a:xfrm>
              </p:grpSpPr>
              <p:grpSp>
                <p:nvGrpSpPr>
                  <p:cNvPr id="62521" name="群組 28"/>
                  <p:cNvGrpSpPr>
                    <a:grpSpLocks/>
                  </p:cNvGrpSpPr>
                  <p:nvPr/>
                </p:nvGrpSpPr>
                <p:grpSpPr bwMode="auto">
                  <a:xfrm>
                    <a:off x="467549" y="4653136"/>
                    <a:ext cx="360537" cy="144016"/>
                    <a:chOff x="3779912" y="5949280"/>
                    <a:chExt cx="721072" cy="144016"/>
                  </a:xfrm>
                </p:grpSpPr>
                <p:cxnSp>
                  <p:nvCxnSpPr>
                    <p:cNvPr id="75" name="肘形接點 74"/>
                    <p:cNvCxnSpPr/>
                    <p:nvPr/>
                  </p:nvCxnSpPr>
                  <p:spPr>
                    <a:xfrm flipV="1">
                      <a:off x="4139991"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6" name="肘形接點 75"/>
                    <p:cNvCxnSpPr/>
                    <p:nvPr/>
                  </p:nvCxnSpPr>
                  <p:spPr>
                    <a:xfrm>
                      <a:off x="3779629"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2522" name="群組 29"/>
                  <p:cNvGrpSpPr>
                    <a:grpSpLocks/>
                  </p:cNvGrpSpPr>
                  <p:nvPr/>
                </p:nvGrpSpPr>
                <p:grpSpPr bwMode="auto">
                  <a:xfrm>
                    <a:off x="828083" y="4653136"/>
                    <a:ext cx="358883" cy="144016"/>
                    <a:chOff x="3780904" y="5949280"/>
                    <a:chExt cx="717765" cy="144016"/>
                  </a:xfrm>
                </p:grpSpPr>
                <p:cxnSp>
                  <p:nvCxnSpPr>
                    <p:cNvPr id="73" name="肘形接點 72"/>
                    <p:cNvCxnSpPr/>
                    <p:nvPr/>
                  </p:nvCxnSpPr>
                  <p:spPr>
                    <a:xfrm flipV="1">
                      <a:off x="4140638" y="5967948"/>
                      <a:ext cx="356685"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4" name="肘形接點 73"/>
                    <p:cNvCxnSpPr/>
                    <p:nvPr/>
                  </p:nvCxnSpPr>
                  <p:spPr>
                    <a:xfrm>
                      <a:off x="3780276"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2523" name="群組 33"/>
                  <p:cNvGrpSpPr>
                    <a:grpSpLocks/>
                  </p:cNvGrpSpPr>
                  <p:nvPr/>
                </p:nvGrpSpPr>
                <p:grpSpPr bwMode="auto">
                  <a:xfrm>
                    <a:off x="1186968" y="4653136"/>
                    <a:ext cx="360537" cy="144016"/>
                    <a:chOff x="3778589" y="5949280"/>
                    <a:chExt cx="721072" cy="144016"/>
                  </a:xfrm>
                </p:grpSpPr>
                <p:cxnSp>
                  <p:nvCxnSpPr>
                    <p:cNvPr id="71" name="肘形接點 70"/>
                    <p:cNvCxnSpPr/>
                    <p:nvPr/>
                  </p:nvCxnSpPr>
                  <p:spPr>
                    <a:xfrm flipV="1">
                      <a:off x="4137602"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2" name="肘形接點 71"/>
                    <p:cNvCxnSpPr/>
                    <p:nvPr/>
                  </p:nvCxnSpPr>
                  <p:spPr>
                    <a:xfrm>
                      <a:off x="3777241"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2524" name="群組 36"/>
                  <p:cNvGrpSpPr>
                    <a:grpSpLocks/>
                  </p:cNvGrpSpPr>
                  <p:nvPr/>
                </p:nvGrpSpPr>
                <p:grpSpPr bwMode="auto">
                  <a:xfrm>
                    <a:off x="1547505" y="4653136"/>
                    <a:ext cx="360537" cy="144016"/>
                    <a:chOff x="3779583" y="5949280"/>
                    <a:chExt cx="721072" cy="144016"/>
                  </a:xfrm>
                </p:grpSpPr>
                <p:cxnSp>
                  <p:nvCxnSpPr>
                    <p:cNvPr id="69" name="肘形接點 68"/>
                    <p:cNvCxnSpPr/>
                    <p:nvPr/>
                  </p:nvCxnSpPr>
                  <p:spPr>
                    <a:xfrm flipV="1">
                      <a:off x="4064701" y="5967948"/>
                      <a:ext cx="272109"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0" name="肘形接點 69"/>
                    <p:cNvCxnSpPr/>
                    <p:nvPr/>
                  </p:nvCxnSpPr>
                  <p:spPr>
                    <a:xfrm>
                      <a:off x="3777883" y="5967948"/>
                      <a:ext cx="286818"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2525" name="群組 39"/>
                  <p:cNvGrpSpPr>
                    <a:grpSpLocks/>
                  </p:cNvGrpSpPr>
                  <p:nvPr/>
                </p:nvGrpSpPr>
                <p:grpSpPr bwMode="auto">
                  <a:xfrm>
                    <a:off x="1908036" y="4653136"/>
                    <a:ext cx="367151" cy="144016"/>
                    <a:chOff x="3780575" y="5949280"/>
                    <a:chExt cx="734302" cy="144016"/>
                  </a:xfrm>
                </p:grpSpPr>
                <p:cxnSp>
                  <p:nvCxnSpPr>
                    <p:cNvPr id="67" name="肘形接點 66"/>
                    <p:cNvCxnSpPr/>
                    <p:nvPr/>
                  </p:nvCxnSpPr>
                  <p:spPr>
                    <a:xfrm flipV="1">
                      <a:off x="4138898" y="5967948"/>
                      <a:ext cx="37507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8" name="肘形接點 67"/>
                    <p:cNvCxnSpPr/>
                    <p:nvPr/>
                  </p:nvCxnSpPr>
                  <p:spPr>
                    <a:xfrm>
                      <a:off x="3616742" y="5967948"/>
                      <a:ext cx="522157"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2526" name="群組 42"/>
                  <p:cNvGrpSpPr>
                    <a:grpSpLocks/>
                  </p:cNvGrpSpPr>
                  <p:nvPr/>
                </p:nvGrpSpPr>
                <p:grpSpPr bwMode="auto">
                  <a:xfrm>
                    <a:off x="2268574" y="4653136"/>
                    <a:ext cx="358882" cy="144016"/>
                    <a:chOff x="3781566" y="5949280"/>
                    <a:chExt cx="717763" cy="144016"/>
                  </a:xfrm>
                </p:grpSpPr>
                <p:cxnSp>
                  <p:nvCxnSpPr>
                    <p:cNvPr id="65" name="肘形接點 64"/>
                    <p:cNvCxnSpPr/>
                    <p:nvPr/>
                  </p:nvCxnSpPr>
                  <p:spPr>
                    <a:xfrm flipV="1">
                      <a:off x="4139537" y="5967948"/>
                      <a:ext cx="360362"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6" name="肘形接點 65"/>
                    <p:cNvCxnSpPr/>
                    <p:nvPr/>
                  </p:nvCxnSpPr>
                  <p:spPr>
                    <a:xfrm>
                      <a:off x="3617381" y="5967948"/>
                      <a:ext cx="522157"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2527" name="群組 45"/>
                  <p:cNvGrpSpPr>
                    <a:grpSpLocks/>
                  </p:cNvGrpSpPr>
                  <p:nvPr/>
                </p:nvGrpSpPr>
                <p:grpSpPr bwMode="auto">
                  <a:xfrm>
                    <a:off x="2627458" y="4653136"/>
                    <a:ext cx="360537" cy="144016"/>
                    <a:chOff x="3779249" y="5949280"/>
                    <a:chExt cx="721072" cy="144016"/>
                  </a:xfrm>
                </p:grpSpPr>
                <p:cxnSp>
                  <p:nvCxnSpPr>
                    <p:cNvPr id="63" name="肘形接點 62"/>
                    <p:cNvCxnSpPr/>
                    <p:nvPr/>
                  </p:nvCxnSpPr>
                  <p:spPr>
                    <a:xfrm flipV="1">
                      <a:off x="4140175"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4" name="肘形接點 63"/>
                    <p:cNvCxnSpPr/>
                    <p:nvPr/>
                  </p:nvCxnSpPr>
                  <p:spPr>
                    <a:xfrm>
                      <a:off x="3779814"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2528" name="群組 48"/>
                  <p:cNvGrpSpPr>
                    <a:grpSpLocks/>
                  </p:cNvGrpSpPr>
                  <p:nvPr/>
                </p:nvGrpSpPr>
                <p:grpSpPr bwMode="auto">
                  <a:xfrm>
                    <a:off x="2987994" y="4653136"/>
                    <a:ext cx="360537" cy="144016"/>
                    <a:chOff x="3780241" y="5949280"/>
                    <a:chExt cx="721072" cy="144016"/>
                  </a:xfrm>
                </p:grpSpPr>
                <p:cxnSp>
                  <p:nvCxnSpPr>
                    <p:cNvPr id="61" name="肘形接點 60"/>
                    <p:cNvCxnSpPr/>
                    <p:nvPr/>
                  </p:nvCxnSpPr>
                  <p:spPr>
                    <a:xfrm flipV="1">
                      <a:off x="4140820"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2" name="肘形接點 61"/>
                    <p:cNvCxnSpPr/>
                    <p:nvPr/>
                  </p:nvCxnSpPr>
                  <p:spPr>
                    <a:xfrm>
                      <a:off x="3780459"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2529" name="群組 54"/>
                  <p:cNvGrpSpPr>
                    <a:grpSpLocks/>
                  </p:cNvGrpSpPr>
                  <p:nvPr/>
                </p:nvGrpSpPr>
                <p:grpSpPr bwMode="auto">
                  <a:xfrm>
                    <a:off x="3348528" y="4653136"/>
                    <a:ext cx="358883" cy="144016"/>
                    <a:chOff x="3781235" y="5949280"/>
                    <a:chExt cx="717765" cy="144016"/>
                  </a:xfrm>
                </p:grpSpPr>
                <p:cxnSp>
                  <p:nvCxnSpPr>
                    <p:cNvPr id="59" name="肘形接點 39"/>
                    <p:cNvCxnSpPr/>
                    <p:nvPr/>
                  </p:nvCxnSpPr>
                  <p:spPr>
                    <a:xfrm flipV="1">
                      <a:off x="4141469" y="5967948"/>
                      <a:ext cx="356683"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0" name="肘形接點 59"/>
                    <p:cNvCxnSpPr/>
                    <p:nvPr/>
                  </p:nvCxnSpPr>
                  <p:spPr>
                    <a:xfrm>
                      <a:off x="3781108"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62530" name="群組 54"/>
                  <p:cNvGrpSpPr>
                    <a:grpSpLocks/>
                  </p:cNvGrpSpPr>
                  <p:nvPr/>
                </p:nvGrpSpPr>
                <p:grpSpPr bwMode="auto">
                  <a:xfrm>
                    <a:off x="3707413" y="4653136"/>
                    <a:ext cx="360537" cy="144016"/>
                    <a:chOff x="3778920" y="5949280"/>
                    <a:chExt cx="721072" cy="144016"/>
                  </a:xfrm>
                </p:grpSpPr>
                <p:cxnSp>
                  <p:nvCxnSpPr>
                    <p:cNvPr id="57" name="肘形接點 37"/>
                    <p:cNvCxnSpPr/>
                    <p:nvPr/>
                  </p:nvCxnSpPr>
                  <p:spPr>
                    <a:xfrm flipV="1">
                      <a:off x="4138429"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8" name="肘形接點 38"/>
                    <p:cNvCxnSpPr/>
                    <p:nvPr/>
                  </p:nvCxnSpPr>
                  <p:spPr>
                    <a:xfrm>
                      <a:off x="3778068" y="5967948"/>
                      <a:ext cx="360361" cy="1266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sp>
              <p:nvSpPr>
                <p:cNvPr id="62506" name="文字方塊 81"/>
                <p:cNvSpPr txBox="1">
                  <a:spLocks noChangeArrowheads="1"/>
                </p:cNvSpPr>
                <p:nvPr/>
              </p:nvSpPr>
              <p:spPr bwMode="auto">
                <a:xfrm>
                  <a:off x="943074" y="5733256"/>
                  <a:ext cx="2332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n- Al</a:t>
                  </a:r>
                  <a:r>
                    <a:rPr lang="en-US" altLang="zh-TW" sz="2000" baseline="-25000"/>
                    <a:t>x</a:t>
                  </a:r>
                  <a:r>
                    <a:rPr lang="en-US" altLang="zh-TW" sz="2000"/>
                    <a:t>Ga</a:t>
                  </a:r>
                  <a:r>
                    <a:rPr lang="en-US" altLang="zh-TW" sz="2000" baseline="-25000"/>
                    <a:t>1-x</a:t>
                  </a:r>
                  <a:r>
                    <a:rPr lang="en-US" altLang="zh-TW" sz="2000"/>
                    <a:t>N; 50nm</a:t>
                  </a:r>
                  <a:endParaRPr lang="zh-TW" altLang="en-US" sz="2000"/>
                </a:p>
              </p:txBody>
            </p:sp>
            <p:sp>
              <p:nvSpPr>
                <p:cNvPr id="62507" name="文字方塊 82"/>
                <p:cNvSpPr txBox="1">
                  <a:spLocks noChangeArrowheads="1"/>
                </p:cNvSpPr>
                <p:nvPr/>
              </p:nvSpPr>
              <p:spPr bwMode="auto">
                <a:xfrm>
                  <a:off x="1043608" y="5402160"/>
                  <a:ext cx="19187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u- GaN; 1 </a:t>
                  </a:r>
                  <a:r>
                    <a:rPr lang="en-US" altLang="zh-TW" sz="2000">
                      <a:latin typeface="Symbol" panose="05050102010706020507" pitchFamily="18" charset="2"/>
                    </a:rPr>
                    <a:t>m</a:t>
                  </a:r>
                  <a:r>
                    <a:rPr lang="en-US" altLang="zh-TW" sz="2000">
                      <a:cs typeface="Arial" panose="020B0604020202020204" pitchFamily="34" charset="0"/>
                    </a:rPr>
                    <a:t>m</a:t>
                  </a:r>
                  <a:r>
                    <a:rPr lang="en-US" altLang="zh-TW" sz="2000"/>
                    <a:t>  </a:t>
                  </a:r>
                  <a:endParaRPr lang="zh-TW" altLang="en-US" sz="2000"/>
                </a:p>
              </p:txBody>
            </p:sp>
            <p:sp>
              <p:nvSpPr>
                <p:cNvPr id="62508" name="文字方塊 83"/>
                <p:cNvSpPr txBox="1">
                  <a:spLocks noChangeArrowheads="1"/>
                </p:cNvSpPr>
                <p:nvPr/>
              </p:nvSpPr>
              <p:spPr bwMode="auto">
                <a:xfrm>
                  <a:off x="1159021" y="4996612"/>
                  <a:ext cx="2116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n</a:t>
                  </a:r>
                  <a:r>
                    <a:rPr lang="en-US" altLang="zh-TW" sz="2000" baseline="30000"/>
                    <a:t>+</a:t>
                  </a:r>
                  <a:r>
                    <a:rPr lang="en-US" altLang="zh-TW" sz="2000"/>
                    <a:t> -GaN; 3 </a:t>
                  </a:r>
                  <a:r>
                    <a:rPr lang="en-US" altLang="zh-TW" sz="2000">
                      <a:latin typeface="Symbol" panose="05050102010706020507" pitchFamily="18" charset="2"/>
                    </a:rPr>
                    <a:t>m</a:t>
                  </a:r>
                  <a:r>
                    <a:rPr lang="en-US" altLang="zh-TW" sz="2000">
                      <a:cs typeface="Arial" panose="020B0604020202020204" pitchFamily="34" charset="0"/>
                    </a:rPr>
                    <a:t>m</a:t>
                  </a:r>
                  <a:r>
                    <a:rPr lang="en-US" altLang="zh-TW" sz="2000"/>
                    <a:t>  </a:t>
                  </a:r>
                  <a:endParaRPr lang="zh-TW" altLang="en-US" sz="2000"/>
                </a:p>
              </p:txBody>
            </p:sp>
            <p:grpSp>
              <p:nvGrpSpPr>
                <p:cNvPr id="62509" name="Group 212"/>
                <p:cNvGrpSpPr>
                  <a:grpSpLocks noChangeAspect="1"/>
                </p:cNvGrpSpPr>
                <p:nvPr/>
              </p:nvGrpSpPr>
              <p:grpSpPr bwMode="auto">
                <a:xfrm>
                  <a:off x="2897560" y="4365367"/>
                  <a:ext cx="121430" cy="197144"/>
                  <a:chOff x="2208" y="3264"/>
                  <a:chExt cx="94" cy="152"/>
                </a:xfrm>
              </p:grpSpPr>
              <p:sp>
                <p:nvSpPr>
                  <p:cNvPr id="62519" name="Freeform 25"/>
                  <p:cNvSpPr>
                    <a:spLocks noChangeAspect="1"/>
                  </p:cNvSpPr>
                  <p:nvPr/>
                </p:nvSpPr>
                <p:spPr bwMode="auto">
                  <a:xfrm>
                    <a:off x="2208" y="3264"/>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2520" name="Freeform 26"/>
                  <p:cNvSpPr>
                    <a:spLocks noChangeAspect="1"/>
                  </p:cNvSpPr>
                  <p:nvPr/>
                </p:nvSpPr>
                <p:spPr bwMode="auto">
                  <a:xfrm>
                    <a:off x="2263" y="3264"/>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grpSp>
              <p:nvGrpSpPr>
                <p:cNvPr id="62510" name="Group 212"/>
                <p:cNvGrpSpPr>
                  <a:grpSpLocks noChangeAspect="1"/>
                </p:cNvGrpSpPr>
                <p:nvPr/>
              </p:nvGrpSpPr>
              <p:grpSpPr bwMode="auto">
                <a:xfrm>
                  <a:off x="2962359" y="4725177"/>
                  <a:ext cx="121430" cy="197144"/>
                  <a:chOff x="2208" y="2792"/>
                  <a:chExt cx="94" cy="152"/>
                </a:xfrm>
              </p:grpSpPr>
              <p:sp>
                <p:nvSpPr>
                  <p:cNvPr id="62517" name="Freeform 25"/>
                  <p:cNvSpPr>
                    <a:spLocks noChangeAspect="1"/>
                  </p:cNvSpPr>
                  <p:nvPr/>
                </p:nvSpPr>
                <p:spPr bwMode="auto">
                  <a:xfrm>
                    <a:off x="2208" y="2792"/>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2518" name="Freeform 26"/>
                  <p:cNvSpPr>
                    <a:spLocks noChangeAspect="1"/>
                  </p:cNvSpPr>
                  <p:nvPr/>
                </p:nvSpPr>
                <p:spPr bwMode="auto">
                  <a:xfrm>
                    <a:off x="2263" y="2792"/>
                    <a:ext cx="39" cy="152"/>
                  </a:xfrm>
                  <a:custGeom>
                    <a:avLst/>
                    <a:gdLst>
                      <a:gd name="T0" fmla="*/ 0 w 280"/>
                      <a:gd name="T1" fmla="*/ 0 h 576"/>
                      <a:gd name="T2" fmla="*/ 0 w 280"/>
                      <a:gd name="T3" fmla="*/ 0 h 576"/>
                      <a:gd name="T4" fmla="*/ 0 w 280"/>
                      <a:gd name="T5" fmla="*/ 0 h 576"/>
                      <a:gd name="T6" fmla="*/ 0 w 280"/>
                      <a:gd name="T7" fmla="*/ 0 h 576"/>
                      <a:gd name="T8" fmla="*/ 0 60000 65536"/>
                      <a:gd name="T9" fmla="*/ 0 60000 65536"/>
                      <a:gd name="T10" fmla="*/ 0 60000 65536"/>
                      <a:gd name="T11" fmla="*/ 0 60000 65536"/>
                      <a:gd name="T12" fmla="*/ 0 w 280"/>
                      <a:gd name="T13" fmla="*/ 0 h 576"/>
                      <a:gd name="T14" fmla="*/ 280 w 280"/>
                      <a:gd name="T15" fmla="*/ 576 h 576"/>
                    </a:gdLst>
                    <a:ahLst/>
                    <a:cxnLst>
                      <a:cxn ang="T8">
                        <a:pos x="T0" y="T1"/>
                      </a:cxn>
                      <a:cxn ang="T9">
                        <a:pos x="T2" y="T3"/>
                      </a:cxn>
                      <a:cxn ang="T10">
                        <a:pos x="T4" y="T5"/>
                      </a:cxn>
                      <a:cxn ang="T11">
                        <a:pos x="T6" y="T7"/>
                      </a:cxn>
                    </a:cxnLst>
                    <a:rect l="T12" t="T13" r="T14" b="T15"/>
                    <a:pathLst>
                      <a:path w="280" h="576">
                        <a:moveTo>
                          <a:pt x="120" y="0"/>
                        </a:moveTo>
                        <a:cubicBezTo>
                          <a:pt x="60" y="64"/>
                          <a:pt x="0" y="128"/>
                          <a:pt x="24" y="192"/>
                        </a:cubicBezTo>
                        <a:cubicBezTo>
                          <a:pt x="48" y="256"/>
                          <a:pt x="248" y="320"/>
                          <a:pt x="264" y="384"/>
                        </a:cubicBezTo>
                        <a:cubicBezTo>
                          <a:pt x="280" y="448"/>
                          <a:pt x="200" y="512"/>
                          <a:pt x="120"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cxnSp>
              <p:nvCxnSpPr>
                <p:cNvPr id="35" name="直線單箭頭接點 34"/>
                <p:cNvCxnSpPr/>
                <p:nvPr/>
              </p:nvCxnSpPr>
              <p:spPr>
                <a:xfrm rot="5400000">
                  <a:off x="2764383" y="4452840"/>
                  <a:ext cx="479423" cy="176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12" name="文字方塊 88"/>
                <p:cNvSpPr txBox="1">
                  <a:spLocks noChangeArrowheads="1"/>
                </p:cNvSpPr>
                <p:nvPr/>
              </p:nvSpPr>
              <p:spPr bwMode="auto">
                <a:xfrm>
                  <a:off x="395536" y="4420548"/>
                  <a:ext cx="3384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smtClean="0"/>
                    <a:t>Barrier:50 </a:t>
                  </a:r>
                  <a:r>
                    <a:rPr lang="en-US" altLang="zh-TW" sz="2000" dirty="0" err="1"/>
                    <a:t>Å;Well</a:t>
                  </a:r>
                  <a:r>
                    <a:rPr lang="en-US" altLang="zh-TW" sz="2000" dirty="0"/>
                    <a:t>: </a:t>
                  </a:r>
                  <a:r>
                    <a:rPr lang="en-US" altLang="zh-TW" sz="2000" dirty="0" smtClean="0"/>
                    <a:t>30 </a:t>
                  </a:r>
                  <a:r>
                    <a:rPr lang="en-US" altLang="zh-TW" sz="2000" dirty="0"/>
                    <a:t>Å</a:t>
                  </a:r>
                  <a:endParaRPr lang="zh-TW" altLang="en-US" sz="2000" dirty="0"/>
                </a:p>
              </p:txBody>
            </p:sp>
            <p:sp>
              <p:nvSpPr>
                <p:cNvPr id="62513" name="文字方塊 89"/>
                <p:cNvSpPr txBox="1">
                  <a:spLocks noChangeArrowheads="1"/>
                </p:cNvSpPr>
                <p:nvPr/>
              </p:nvSpPr>
              <p:spPr bwMode="auto">
                <a:xfrm>
                  <a:off x="953575" y="3069376"/>
                  <a:ext cx="2332782" cy="36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P</a:t>
                  </a:r>
                  <a:r>
                    <a:rPr lang="en-US" altLang="zh-TW" sz="2000" baseline="30000"/>
                    <a:t>+</a:t>
                  </a:r>
                  <a:r>
                    <a:rPr lang="en-US" altLang="zh-TW" sz="2000"/>
                    <a:t>-GaN; 30 nm</a:t>
                  </a:r>
                  <a:endParaRPr lang="zh-TW" altLang="en-US" sz="2000"/>
                </a:p>
              </p:txBody>
            </p:sp>
            <p:sp>
              <p:nvSpPr>
                <p:cNvPr id="62514" name="文字方塊 90"/>
                <p:cNvSpPr txBox="1">
                  <a:spLocks noChangeArrowheads="1"/>
                </p:cNvSpPr>
                <p:nvPr/>
              </p:nvSpPr>
              <p:spPr bwMode="auto">
                <a:xfrm>
                  <a:off x="953575" y="3328574"/>
                  <a:ext cx="2332782" cy="36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P-GaN; 130 nm</a:t>
                  </a:r>
                  <a:endParaRPr lang="zh-TW" altLang="en-US" sz="2000"/>
                </a:p>
              </p:txBody>
            </p:sp>
            <p:sp>
              <p:nvSpPr>
                <p:cNvPr id="39" name="矩形 38"/>
                <p:cNvSpPr/>
                <p:nvPr/>
              </p:nvSpPr>
              <p:spPr>
                <a:xfrm>
                  <a:off x="395536" y="3717074"/>
                  <a:ext cx="3149328" cy="11525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2516" name="文字方塊 92"/>
                <p:cNvSpPr txBox="1">
                  <a:spLocks noChangeArrowheads="1"/>
                </p:cNvSpPr>
                <p:nvPr/>
              </p:nvSpPr>
              <p:spPr bwMode="auto">
                <a:xfrm>
                  <a:off x="823976" y="3616513"/>
                  <a:ext cx="2332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8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8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8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a:t>p- Al</a:t>
                  </a:r>
                  <a:r>
                    <a:rPr lang="en-US" altLang="zh-TW" sz="2000" baseline="-25000"/>
                    <a:t>x</a:t>
                  </a:r>
                  <a:r>
                    <a:rPr lang="en-US" altLang="zh-TW" sz="2000"/>
                    <a:t>Ga</a:t>
                  </a:r>
                  <a:r>
                    <a:rPr lang="en-US" altLang="zh-TW" sz="2000" baseline="-25000"/>
                    <a:t>1-x</a:t>
                  </a:r>
                  <a:r>
                    <a:rPr lang="en-US" altLang="zh-TW" sz="2000"/>
                    <a:t>N; 50nm</a:t>
                  </a:r>
                  <a:endParaRPr lang="zh-TW" altLang="en-US" sz="2000"/>
                </a:p>
              </p:txBody>
            </p:sp>
          </p:grpSp>
        </p:grpSp>
        <p:grpSp>
          <p:nvGrpSpPr>
            <p:cNvPr id="62484" name="群組 175"/>
            <p:cNvGrpSpPr>
              <a:grpSpLocks/>
            </p:cNvGrpSpPr>
            <p:nvPr/>
          </p:nvGrpSpPr>
          <p:grpSpPr bwMode="auto">
            <a:xfrm>
              <a:off x="684213" y="4437063"/>
              <a:ext cx="2735262" cy="144462"/>
              <a:chOff x="1547664" y="4797152"/>
              <a:chExt cx="2736304" cy="144016"/>
            </a:xfrm>
          </p:grpSpPr>
          <p:sp>
            <p:nvSpPr>
              <p:cNvPr id="8" name="矩形 7"/>
              <p:cNvSpPr/>
              <p:nvPr/>
            </p:nvSpPr>
            <p:spPr>
              <a:xfrm>
                <a:off x="1546895" y="4797151"/>
                <a:ext cx="144517"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1834341" y="4797151"/>
                <a:ext cx="144518"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2123376" y="4797151"/>
                <a:ext cx="142929"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2410824" y="4797151"/>
                <a:ext cx="144517"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2698270" y="4797151"/>
                <a:ext cx="144518"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2987305" y="4797151"/>
                <a:ext cx="144518"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274753" y="4797151"/>
                <a:ext cx="144517"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3563788" y="4797151"/>
                <a:ext cx="142929"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3851234" y="4797151"/>
                <a:ext cx="144518"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4138682" y="4797151"/>
                <a:ext cx="144517" cy="14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cxnSp>
        <p:nvCxnSpPr>
          <p:cNvPr id="107" name="直線單箭頭接點 106"/>
          <p:cNvCxnSpPr/>
          <p:nvPr/>
        </p:nvCxnSpPr>
        <p:spPr>
          <a:xfrm>
            <a:off x="539750" y="5805488"/>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p:nvPr/>
        </p:nvCxnSpPr>
        <p:spPr>
          <a:xfrm>
            <a:off x="539750" y="5589588"/>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文字方塊 32"/>
          <p:cNvSpPr txBox="1">
            <a:spLocks noChangeArrowheads="1"/>
          </p:cNvSpPr>
          <p:nvPr/>
        </p:nvSpPr>
        <p:spPr bwMode="auto">
          <a:xfrm>
            <a:off x="1258888" y="5332413"/>
            <a:ext cx="6985000" cy="400050"/>
          </a:xfrm>
          <a:prstGeom prst="rect">
            <a:avLst/>
          </a:prstGeom>
          <a:solidFill>
            <a:srgbClr val="00B000"/>
          </a:solidFill>
          <a:ln w="38100">
            <a:solidFill>
              <a:srgbClr val="0000F5"/>
            </a:solidFill>
            <a:miter lim="800000"/>
            <a:headEnd/>
            <a:tailEnd/>
          </a:ln>
        </p:spPr>
        <p:txBody>
          <a:bodyPr>
            <a:spAutoFit/>
          </a:bodyPr>
          <a:lstStyle/>
          <a:p>
            <a:pPr>
              <a:defRPr/>
            </a:pPr>
            <a:r>
              <a:rPr lang="en-US" altLang="zh-TW" sz="2000" dirty="0">
                <a:solidFill>
                  <a:schemeClr val="tx2">
                    <a:lumMod val="95000"/>
                    <a:lumOff val="5000"/>
                  </a:schemeClr>
                </a:solidFill>
              </a:rPr>
              <a:t>Enhance the </a:t>
            </a:r>
            <a:r>
              <a:rPr lang="en-US" altLang="zh-TW" sz="2000" u="sng" dirty="0">
                <a:solidFill>
                  <a:srgbClr val="FF0000"/>
                </a:solidFill>
              </a:rPr>
              <a:t>output power </a:t>
            </a:r>
            <a:r>
              <a:rPr lang="en-US" altLang="zh-TW" sz="2000" dirty="0">
                <a:solidFill>
                  <a:schemeClr val="tx2">
                    <a:lumMod val="95000"/>
                    <a:lumOff val="5000"/>
                  </a:schemeClr>
                </a:solidFill>
              </a:rPr>
              <a:t>from LED for </a:t>
            </a:r>
            <a:r>
              <a:rPr lang="en-US" altLang="zh-TW" sz="2000" u="sng" dirty="0">
                <a:solidFill>
                  <a:srgbClr val="FF0000"/>
                </a:solidFill>
              </a:rPr>
              <a:t>data transmission</a:t>
            </a:r>
            <a:r>
              <a:rPr lang="en-US" altLang="zh-TW" sz="2000" dirty="0">
                <a:solidFill>
                  <a:schemeClr val="tx2">
                    <a:lumMod val="95000"/>
                    <a:lumOff val="5000"/>
                  </a:schemeClr>
                </a:solidFill>
              </a:rPr>
              <a:t>.</a:t>
            </a:r>
            <a:endParaRPr lang="zh-TW" altLang="en-US" sz="2000" dirty="0">
              <a:solidFill>
                <a:schemeClr val="tx2">
                  <a:lumMod val="95000"/>
                  <a:lumOff val="5000"/>
                </a:schemeClr>
              </a:solidFill>
            </a:endParaRPr>
          </a:p>
        </p:txBody>
      </p:sp>
      <p:sp>
        <p:nvSpPr>
          <p:cNvPr id="115" name="文字方塊 32"/>
          <p:cNvSpPr txBox="1">
            <a:spLocks noChangeArrowheads="1"/>
          </p:cNvSpPr>
          <p:nvPr/>
        </p:nvSpPr>
        <p:spPr bwMode="auto">
          <a:xfrm>
            <a:off x="1258888" y="5732463"/>
            <a:ext cx="6985000" cy="400050"/>
          </a:xfrm>
          <a:prstGeom prst="rect">
            <a:avLst/>
          </a:prstGeom>
          <a:solidFill>
            <a:srgbClr val="00B000"/>
          </a:solidFill>
          <a:ln w="38100">
            <a:solidFill>
              <a:srgbClr val="0000F5"/>
            </a:solidFill>
            <a:miter lim="800000"/>
            <a:headEnd/>
            <a:tailEnd/>
          </a:ln>
        </p:spPr>
        <p:txBody>
          <a:bodyPr>
            <a:spAutoFit/>
          </a:bodyPr>
          <a:lstStyle/>
          <a:p>
            <a:pPr>
              <a:defRPr/>
            </a:pPr>
            <a:r>
              <a:rPr lang="en-US" altLang="zh-TW" sz="2000" dirty="0">
                <a:solidFill>
                  <a:schemeClr val="tx2">
                    <a:lumMod val="95000"/>
                    <a:lumOff val="5000"/>
                  </a:schemeClr>
                </a:solidFill>
              </a:rPr>
              <a:t>Enhance current modulation efficiency.</a:t>
            </a:r>
            <a:endParaRPr lang="zh-TW" altLang="en-US" sz="2000" dirty="0">
              <a:solidFill>
                <a:schemeClr val="tx2">
                  <a:lumMod val="95000"/>
                  <a:lumOff val="5000"/>
                </a:schemeClr>
              </a:solidFill>
            </a:endParaRPr>
          </a:p>
        </p:txBody>
      </p:sp>
      <p:sp>
        <p:nvSpPr>
          <p:cNvPr id="106" name="流程圖: 程序 105"/>
          <p:cNvSpPr/>
          <p:nvPr/>
        </p:nvSpPr>
        <p:spPr>
          <a:xfrm>
            <a:off x="4716016" y="2132856"/>
            <a:ext cx="3168352" cy="936104"/>
          </a:xfrm>
          <a:prstGeom prst="flowChartProcess">
            <a:avLst/>
          </a:prstGeom>
          <a:noFill/>
          <a:ln w="381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9" name="流程圖: 程序 108"/>
          <p:cNvSpPr/>
          <p:nvPr/>
        </p:nvSpPr>
        <p:spPr>
          <a:xfrm>
            <a:off x="4716016" y="4293096"/>
            <a:ext cx="3168352" cy="720080"/>
          </a:xfrm>
          <a:prstGeom prst="flowChartProcess">
            <a:avLst/>
          </a:prstGeom>
          <a:noFill/>
          <a:ln w="381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0" name="直線單箭頭接點 109"/>
          <p:cNvCxnSpPr/>
          <p:nvPr/>
        </p:nvCxnSpPr>
        <p:spPr>
          <a:xfrm>
            <a:off x="3852863" y="2636838"/>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單箭頭接點 110"/>
          <p:cNvCxnSpPr/>
          <p:nvPr/>
        </p:nvCxnSpPr>
        <p:spPr>
          <a:xfrm>
            <a:off x="3851275" y="4652963"/>
            <a:ext cx="647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 name="文字方塊 111"/>
          <p:cNvSpPr txBox="1"/>
          <p:nvPr/>
        </p:nvSpPr>
        <p:spPr>
          <a:xfrm>
            <a:off x="323850" y="2349500"/>
            <a:ext cx="3384550" cy="830997"/>
          </a:xfrm>
          <a:prstGeom prst="rect">
            <a:avLst/>
          </a:prstGeom>
          <a:solidFill>
            <a:schemeClr val="accent6">
              <a:lumMod val="40000"/>
              <a:lumOff val="60000"/>
            </a:schemeClr>
          </a:solidFill>
          <a:ln w="63500">
            <a:solidFill>
              <a:schemeClr val="tx1"/>
            </a:solidFill>
          </a:ln>
        </p:spPr>
        <p:txBody>
          <a:bodyPr>
            <a:spAutoFit/>
          </a:bodyPr>
          <a:lstStyle/>
          <a:p>
            <a:pPr algn="ctr">
              <a:defRPr/>
            </a:pPr>
            <a:r>
              <a:rPr lang="en-US" altLang="zh-TW" sz="2400" b="1" dirty="0">
                <a:solidFill>
                  <a:srgbClr val="FF0000"/>
                </a:solidFill>
                <a:latin typeface="Arial" charset="0"/>
              </a:rPr>
              <a:t>Thinner active </a:t>
            </a:r>
            <a:r>
              <a:rPr lang="en-US" altLang="zh-TW" sz="2400" b="1" dirty="0" smtClean="0">
                <a:solidFill>
                  <a:srgbClr val="FF0000"/>
                </a:solidFill>
                <a:latin typeface="Arial" charset="0"/>
              </a:rPr>
              <a:t>layer (Barrier)</a:t>
            </a:r>
            <a:endParaRPr lang="en-US" altLang="zh-TW" sz="2400" b="1" dirty="0">
              <a:solidFill>
                <a:srgbClr val="FF0000"/>
              </a:solidFill>
              <a:latin typeface="Arial" charset="0"/>
            </a:endParaRPr>
          </a:p>
        </p:txBody>
      </p:sp>
      <p:sp>
        <p:nvSpPr>
          <p:cNvPr id="116" name="文字方塊 115"/>
          <p:cNvSpPr txBox="1"/>
          <p:nvPr/>
        </p:nvSpPr>
        <p:spPr>
          <a:xfrm>
            <a:off x="323850" y="4221163"/>
            <a:ext cx="3384550" cy="830262"/>
          </a:xfrm>
          <a:prstGeom prst="rect">
            <a:avLst/>
          </a:prstGeom>
          <a:solidFill>
            <a:schemeClr val="accent6">
              <a:lumMod val="40000"/>
              <a:lumOff val="60000"/>
            </a:schemeClr>
          </a:solidFill>
          <a:ln w="63500">
            <a:solidFill>
              <a:schemeClr val="tx1"/>
            </a:solidFill>
          </a:ln>
        </p:spPr>
        <p:txBody>
          <a:bodyPr>
            <a:spAutoFit/>
          </a:bodyPr>
          <a:lstStyle/>
          <a:p>
            <a:pPr algn="ctr">
              <a:defRPr/>
            </a:pPr>
            <a:r>
              <a:rPr lang="en-US" altLang="zh-TW" sz="2400" b="1" dirty="0">
                <a:solidFill>
                  <a:srgbClr val="FF0000"/>
                </a:solidFill>
              </a:rPr>
              <a:t>Patterned Sapphire Substrate (PSS)</a:t>
            </a:r>
            <a:endParaRPr lang="en-US" altLang="zh-TW" sz="2400" b="1" u="sng" dirty="0">
              <a:solidFill>
                <a:srgbClr val="FF0000"/>
              </a:solidFill>
              <a:latin typeface="Arial" charset="0"/>
            </a:endParaRPr>
          </a:p>
        </p:txBody>
      </p:sp>
      <p:sp>
        <p:nvSpPr>
          <p:cNvPr id="62482" name="標題 117"/>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r>
              <a:rPr lang="en-US" altLang="zh-TW" smtClean="0">
                <a:solidFill>
                  <a:srgbClr val="FF6600"/>
                </a:solidFill>
                <a:latin typeface="Times New Roman" panose="02020603050405020304" pitchFamily="18" charset="0"/>
                <a:ea typeface="標楷體" panose="03000509000000000000" pitchFamily="65" charset="-120"/>
                <a:cs typeface="Times New Roman" panose="02020603050405020304" pitchFamily="18" charset="0"/>
              </a:rPr>
              <a:t>Device structure</a:t>
            </a:r>
            <a:endParaRPr lang="zh-TW" altLang="en-US" smtClean="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57248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afterEffect">
                                  <p:stCondLst>
                                    <p:cond delay="0"/>
                                  </p:stCondLst>
                                  <p:childTnLst>
                                    <p:anim calcmode="discrete" valueType="str">
                                      <p:cBhvr>
                                        <p:cTn id="6" dur="1000" fill="hold"/>
                                        <p:tgtEl>
                                          <p:spTgt spid="106"/>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1000"/>
                            </p:stCondLst>
                            <p:childTnLst>
                              <p:par>
                                <p:cTn id="8" presetID="35" presetClass="emph" presetSubtype="0" repeatCount="indefinite" fill="hold" nodeType="afterEffect">
                                  <p:stCondLst>
                                    <p:cond delay="0"/>
                                  </p:stCondLst>
                                  <p:childTnLst>
                                    <p:anim calcmode="discrete" valueType="str">
                                      <p:cBhvr>
                                        <p:cTn id="9" dur="1000" fill="hold"/>
                                        <p:tgtEl>
                                          <p:spTgt spid="109"/>
                                        </p:tgtEl>
                                        <p:attrNameLst>
                                          <p:attrName>style.visibility</p:attrName>
                                        </p:attrNameLst>
                                      </p:cBhvr>
                                      <p:tavLst>
                                        <p:tav tm="0">
                                          <p:val>
                                            <p:strVal val="hidden"/>
                                          </p:val>
                                        </p:tav>
                                        <p:tav tm="50000">
                                          <p:val>
                                            <p:strVal val="visible"/>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additive="base">
                                        <p:cTn id="14" dur="500" fill="hold"/>
                                        <p:tgtEl>
                                          <p:spTgt spid="112"/>
                                        </p:tgtEl>
                                        <p:attrNameLst>
                                          <p:attrName>ppt_x</p:attrName>
                                        </p:attrNameLst>
                                      </p:cBhvr>
                                      <p:tavLst>
                                        <p:tav tm="0">
                                          <p:val>
                                            <p:strVal val="#ppt_x"/>
                                          </p:val>
                                        </p:tav>
                                        <p:tav tm="100000">
                                          <p:val>
                                            <p:strVal val="#ppt_x"/>
                                          </p:val>
                                        </p:tav>
                                      </p:tavLst>
                                    </p:anim>
                                    <p:anim calcmode="lin" valueType="num">
                                      <p:cBhvr additive="base">
                                        <p:cTn id="15"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6"/>
                                        </p:tgtEl>
                                        <p:attrNameLst>
                                          <p:attrName>style.visibility</p:attrName>
                                        </p:attrNameLst>
                                      </p:cBhvr>
                                      <p:to>
                                        <p:strVal val="visible"/>
                                      </p:to>
                                    </p:set>
                                    <p:anim calcmode="lin" valueType="num">
                                      <p:cBhvr additive="base">
                                        <p:cTn id="20" dur="500" fill="hold"/>
                                        <p:tgtEl>
                                          <p:spTgt spid="116"/>
                                        </p:tgtEl>
                                        <p:attrNameLst>
                                          <p:attrName>ppt_x</p:attrName>
                                        </p:attrNameLst>
                                      </p:cBhvr>
                                      <p:tavLst>
                                        <p:tav tm="0">
                                          <p:val>
                                            <p:strVal val="#ppt_x"/>
                                          </p:val>
                                        </p:tav>
                                        <p:tav tm="100000">
                                          <p:val>
                                            <p:strVal val="#ppt_x"/>
                                          </p:val>
                                        </p:tav>
                                      </p:tavLst>
                                    </p:anim>
                                    <p:anim calcmode="lin" valueType="num">
                                      <p:cBhvr additive="base">
                                        <p:cTn id="21"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box(in)">
                                      <p:cBhvr>
                                        <p:cTn id="26" dur="500"/>
                                        <p:tgtEl>
                                          <p:spTgt spid="108"/>
                                        </p:tgtEl>
                                      </p:cBhvr>
                                    </p:animEffect>
                                  </p:childTnLst>
                                </p:cTn>
                              </p:par>
                              <p:par>
                                <p:cTn id="27" presetID="4" presetClass="entr" presetSubtype="16"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box(in)">
                                      <p:cBhvr>
                                        <p:cTn id="29" dur="500"/>
                                        <p:tgtEl>
                                          <p:spTgt spid="10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blinds(horizontal)">
                                      <p:cBhvr>
                                        <p:cTn id="34" dur="500"/>
                                        <p:tgtEl>
                                          <p:spTgt spid="1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blinds(horizontal)">
                                      <p:cBhvr>
                                        <p:cTn id="39" dur="500"/>
                                        <p:tgtEl>
                                          <p:spTgt spid="1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0" nodeType="clickEffect">
                                  <p:stCondLst>
                                    <p:cond delay="0"/>
                                  </p:stCondLst>
                                  <p:childTnLst>
                                    <p:animEffect transition="out" filter="checkerboard(across)">
                                      <p:cBhvr>
                                        <p:cTn id="43" dur="500"/>
                                        <p:tgtEl>
                                          <p:spTgt spid="59395"/>
                                        </p:tgtEl>
                                      </p:cBhvr>
                                    </p:animEffect>
                                    <p:set>
                                      <p:cBhvr>
                                        <p:cTn id="44" dur="1" fill="hold">
                                          <p:stCondLst>
                                            <p:cond delay="499"/>
                                          </p:stCondLst>
                                        </p:cTn>
                                        <p:tgtEl>
                                          <p:spTgt spid="59395"/>
                                        </p:tgtEl>
                                        <p:attrNameLst>
                                          <p:attrName>style.visibility</p:attrName>
                                        </p:attrNameLst>
                                      </p:cBhvr>
                                      <p:to>
                                        <p:strVal val="hidden"/>
                                      </p:to>
                                    </p:set>
                                  </p:childTnLst>
                                </p:cTn>
                              </p:par>
                              <p:par>
                                <p:cTn id="45" presetID="5" presetClass="exit" presetSubtype="10" fill="hold" nodeType="withEffect">
                                  <p:stCondLst>
                                    <p:cond delay="0"/>
                                  </p:stCondLst>
                                  <p:childTnLst>
                                    <p:animEffect transition="out" filter="checkerboard(across)">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5" presetClass="exit" presetSubtype="10" fill="hold" nodeType="withEffect">
                                  <p:stCondLst>
                                    <p:cond delay="0"/>
                                  </p:stCondLst>
                                  <p:childTnLst>
                                    <p:animEffect transition="out" filter="checkerboard(across)">
                                      <p:cBhvr>
                                        <p:cTn id="49" dur="500"/>
                                        <p:tgtEl>
                                          <p:spTgt spid="107"/>
                                        </p:tgtEl>
                                      </p:cBhvr>
                                    </p:animEffect>
                                    <p:set>
                                      <p:cBhvr>
                                        <p:cTn id="50" dur="1" fill="hold">
                                          <p:stCondLst>
                                            <p:cond delay="499"/>
                                          </p:stCondLst>
                                        </p:cTn>
                                        <p:tgtEl>
                                          <p:spTgt spid="107"/>
                                        </p:tgtEl>
                                        <p:attrNameLst>
                                          <p:attrName>style.visibility</p:attrName>
                                        </p:attrNameLst>
                                      </p:cBhvr>
                                      <p:to>
                                        <p:strVal val="hidden"/>
                                      </p:to>
                                    </p:set>
                                  </p:childTnLst>
                                </p:cTn>
                              </p:par>
                              <p:par>
                                <p:cTn id="51" presetID="5" presetClass="exit" presetSubtype="10" fill="hold" nodeType="withEffect">
                                  <p:stCondLst>
                                    <p:cond delay="0"/>
                                  </p:stCondLst>
                                  <p:childTnLst>
                                    <p:animEffect transition="out" filter="checkerboard(across)">
                                      <p:cBhvr>
                                        <p:cTn id="52" dur="500"/>
                                        <p:tgtEl>
                                          <p:spTgt spid="108"/>
                                        </p:tgtEl>
                                      </p:cBhvr>
                                    </p:animEffect>
                                    <p:set>
                                      <p:cBhvr>
                                        <p:cTn id="53" dur="1" fill="hold">
                                          <p:stCondLst>
                                            <p:cond delay="499"/>
                                          </p:stCondLst>
                                        </p:cTn>
                                        <p:tgtEl>
                                          <p:spTgt spid="108"/>
                                        </p:tgtEl>
                                        <p:attrNameLst>
                                          <p:attrName>style.visibility</p:attrName>
                                        </p:attrNameLst>
                                      </p:cBhvr>
                                      <p:to>
                                        <p:strVal val="hidden"/>
                                      </p:to>
                                    </p:set>
                                  </p:childTnLst>
                                </p:cTn>
                              </p:par>
                              <p:par>
                                <p:cTn id="54" presetID="5" presetClass="exit" presetSubtype="10" fill="hold" grpId="1" nodeType="withEffect">
                                  <p:stCondLst>
                                    <p:cond delay="0"/>
                                  </p:stCondLst>
                                  <p:childTnLst>
                                    <p:animEffect transition="out" filter="checkerboard(across)">
                                      <p:cBhvr>
                                        <p:cTn id="55" dur="500"/>
                                        <p:tgtEl>
                                          <p:spTgt spid="113"/>
                                        </p:tgtEl>
                                      </p:cBhvr>
                                    </p:animEffect>
                                    <p:set>
                                      <p:cBhvr>
                                        <p:cTn id="56" dur="1" fill="hold">
                                          <p:stCondLst>
                                            <p:cond delay="499"/>
                                          </p:stCondLst>
                                        </p:cTn>
                                        <p:tgtEl>
                                          <p:spTgt spid="113"/>
                                        </p:tgtEl>
                                        <p:attrNameLst>
                                          <p:attrName>style.visibility</p:attrName>
                                        </p:attrNameLst>
                                      </p:cBhvr>
                                      <p:to>
                                        <p:strVal val="hidden"/>
                                      </p:to>
                                    </p:set>
                                  </p:childTnLst>
                                </p:cTn>
                              </p:par>
                              <p:par>
                                <p:cTn id="57" presetID="5" presetClass="exit" presetSubtype="10" fill="hold" grpId="1" nodeType="withEffect">
                                  <p:stCondLst>
                                    <p:cond delay="0"/>
                                  </p:stCondLst>
                                  <p:childTnLst>
                                    <p:animEffect transition="out" filter="checkerboard(across)">
                                      <p:cBhvr>
                                        <p:cTn id="58" dur="500"/>
                                        <p:tgtEl>
                                          <p:spTgt spid="115"/>
                                        </p:tgtEl>
                                      </p:cBhvr>
                                    </p:animEffect>
                                    <p:set>
                                      <p:cBhvr>
                                        <p:cTn id="59" dur="1" fill="hold">
                                          <p:stCondLst>
                                            <p:cond delay="499"/>
                                          </p:stCondLst>
                                        </p:cTn>
                                        <p:tgtEl>
                                          <p:spTgt spid="115"/>
                                        </p:tgtEl>
                                        <p:attrNameLst>
                                          <p:attrName>style.visibility</p:attrName>
                                        </p:attrNameLst>
                                      </p:cBhvr>
                                      <p:to>
                                        <p:strVal val="hidden"/>
                                      </p:to>
                                    </p:set>
                                  </p:childTnLst>
                                </p:cTn>
                              </p:par>
                              <p:par>
                                <p:cTn id="60" presetID="5" presetClass="exit" presetSubtype="10" fill="hold" nodeType="withEffect">
                                  <p:stCondLst>
                                    <p:cond delay="0"/>
                                  </p:stCondLst>
                                  <p:childTnLst>
                                    <p:animEffect transition="out" filter="checkerboard(across)">
                                      <p:cBhvr>
                                        <p:cTn id="61" dur="500"/>
                                        <p:tgtEl>
                                          <p:spTgt spid="106"/>
                                        </p:tgtEl>
                                      </p:cBhvr>
                                    </p:animEffect>
                                    <p:set>
                                      <p:cBhvr>
                                        <p:cTn id="62" dur="1" fill="hold">
                                          <p:stCondLst>
                                            <p:cond delay="499"/>
                                          </p:stCondLst>
                                        </p:cTn>
                                        <p:tgtEl>
                                          <p:spTgt spid="106"/>
                                        </p:tgtEl>
                                        <p:attrNameLst>
                                          <p:attrName>style.visibility</p:attrName>
                                        </p:attrNameLst>
                                      </p:cBhvr>
                                      <p:to>
                                        <p:strVal val="hidden"/>
                                      </p:to>
                                    </p:set>
                                  </p:childTnLst>
                                </p:cTn>
                              </p:par>
                              <p:par>
                                <p:cTn id="63" presetID="5" presetClass="exit" presetSubtype="10" fill="hold" nodeType="withEffect">
                                  <p:stCondLst>
                                    <p:cond delay="0"/>
                                  </p:stCondLst>
                                  <p:childTnLst>
                                    <p:animEffect transition="out" filter="checkerboard(across)">
                                      <p:cBhvr>
                                        <p:cTn id="64" dur="500"/>
                                        <p:tgtEl>
                                          <p:spTgt spid="109"/>
                                        </p:tgtEl>
                                      </p:cBhvr>
                                    </p:animEffect>
                                    <p:set>
                                      <p:cBhvr>
                                        <p:cTn id="65" dur="1" fill="hold">
                                          <p:stCondLst>
                                            <p:cond delay="499"/>
                                          </p:stCondLst>
                                        </p:cTn>
                                        <p:tgtEl>
                                          <p:spTgt spid="109"/>
                                        </p:tgtEl>
                                        <p:attrNameLst>
                                          <p:attrName>style.visibility</p:attrName>
                                        </p:attrNameLst>
                                      </p:cBhvr>
                                      <p:to>
                                        <p:strVal val="hidden"/>
                                      </p:to>
                                    </p:set>
                                  </p:childTnLst>
                                </p:cTn>
                              </p:par>
                              <p:par>
                                <p:cTn id="66" presetID="5" presetClass="exit" presetSubtype="10" fill="hold" nodeType="withEffect">
                                  <p:stCondLst>
                                    <p:cond delay="0"/>
                                  </p:stCondLst>
                                  <p:childTnLst>
                                    <p:animEffect transition="out" filter="checkerboard(across)">
                                      <p:cBhvr>
                                        <p:cTn id="67" dur="500"/>
                                        <p:tgtEl>
                                          <p:spTgt spid="110"/>
                                        </p:tgtEl>
                                      </p:cBhvr>
                                    </p:animEffect>
                                    <p:set>
                                      <p:cBhvr>
                                        <p:cTn id="68" dur="1" fill="hold">
                                          <p:stCondLst>
                                            <p:cond delay="499"/>
                                          </p:stCondLst>
                                        </p:cTn>
                                        <p:tgtEl>
                                          <p:spTgt spid="110"/>
                                        </p:tgtEl>
                                        <p:attrNameLst>
                                          <p:attrName>style.visibility</p:attrName>
                                        </p:attrNameLst>
                                      </p:cBhvr>
                                      <p:to>
                                        <p:strVal val="hidden"/>
                                      </p:to>
                                    </p:set>
                                  </p:childTnLst>
                                </p:cTn>
                              </p:par>
                              <p:par>
                                <p:cTn id="69" presetID="5" presetClass="exit" presetSubtype="10" fill="hold" nodeType="withEffect">
                                  <p:stCondLst>
                                    <p:cond delay="0"/>
                                  </p:stCondLst>
                                  <p:childTnLst>
                                    <p:animEffect transition="out" filter="checkerboard(across)">
                                      <p:cBhvr>
                                        <p:cTn id="70" dur="500"/>
                                        <p:tgtEl>
                                          <p:spTgt spid="111"/>
                                        </p:tgtEl>
                                      </p:cBhvr>
                                    </p:animEffect>
                                    <p:set>
                                      <p:cBhvr>
                                        <p:cTn id="71" dur="1" fill="hold">
                                          <p:stCondLst>
                                            <p:cond delay="499"/>
                                          </p:stCondLst>
                                        </p:cTn>
                                        <p:tgtEl>
                                          <p:spTgt spid="111"/>
                                        </p:tgtEl>
                                        <p:attrNameLst>
                                          <p:attrName>style.visibility</p:attrName>
                                        </p:attrNameLst>
                                      </p:cBhvr>
                                      <p:to>
                                        <p:strVal val="hidden"/>
                                      </p:to>
                                    </p:set>
                                  </p:childTnLst>
                                </p:cTn>
                              </p:par>
                              <p:par>
                                <p:cTn id="72" presetID="5" presetClass="exit" presetSubtype="10" fill="hold" grpId="0" nodeType="withEffect">
                                  <p:stCondLst>
                                    <p:cond delay="0"/>
                                  </p:stCondLst>
                                  <p:childTnLst>
                                    <p:animEffect transition="out" filter="checkerboard(across)">
                                      <p:cBhvr>
                                        <p:cTn id="73" dur="500"/>
                                        <p:tgtEl>
                                          <p:spTgt spid="112"/>
                                        </p:tgtEl>
                                      </p:cBhvr>
                                    </p:animEffect>
                                    <p:set>
                                      <p:cBhvr>
                                        <p:cTn id="74" dur="1" fill="hold">
                                          <p:stCondLst>
                                            <p:cond delay="499"/>
                                          </p:stCondLst>
                                        </p:cTn>
                                        <p:tgtEl>
                                          <p:spTgt spid="112"/>
                                        </p:tgtEl>
                                        <p:attrNameLst>
                                          <p:attrName>style.visibility</p:attrName>
                                        </p:attrNameLst>
                                      </p:cBhvr>
                                      <p:to>
                                        <p:strVal val="hidden"/>
                                      </p:to>
                                    </p:set>
                                  </p:childTnLst>
                                </p:cTn>
                              </p:par>
                              <p:par>
                                <p:cTn id="75" presetID="5" presetClass="exit" presetSubtype="10" fill="hold" grpId="0" nodeType="withEffect">
                                  <p:stCondLst>
                                    <p:cond delay="0"/>
                                  </p:stCondLst>
                                  <p:childTnLst>
                                    <p:animEffect transition="out" filter="checkerboard(across)">
                                      <p:cBhvr>
                                        <p:cTn id="76" dur="500"/>
                                        <p:tgtEl>
                                          <p:spTgt spid="116"/>
                                        </p:tgtEl>
                                      </p:cBhvr>
                                    </p:animEffect>
                                    <p:set>
                                      <p:cBhvr>
                                        <p:cTn id="77"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113" grpId="0" animBg="1"/>
      <p:bldP spid="113" grpId="1" animBg="1"/>
      <p:bldP spid="115" grpId="0" animBg="1"/>
      <p:bldP spid="115" grpId="1" animBg="1"/>
      <p:bldP spid="112" grpId="0" animBg="1"/>
      <p:bldP spid="1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zh-TW" smtClean="0">
                <a:solidFill>
                  <a:srgbClr val="FF6600"/>
                </a:solidFill>
                <a:latin typeface="Times New Roman" pitchFamily="18" charset="0"/>
                <a:ea typeface="標楷體" pitchFamily="65" charset="-120"/>
                <a:cs typeface="Times New Roman" pitchFamily="18" charset="0"/>
              </a:rPr>
              <a:t>Device structure</a:t>
            </a:r>
            <a:endParaRPr lang="zh-TW" altLang="en-US" smtClean="0">
              <a:ea typeface="標楷體" pitchFamily="65" charset="-120"/>
              <a:cs typeface="Times New Roman" pitchFamily="18" charset="0"/>
            </a:endParaRPr>
          </a:p>
        </p:txBody>
      </p:sp>
      <p:sp>
        <p:nvSpPr>
          <p:cNvPr id="64515" name="投影片編號版面配置區 3"/>
          <p:cNvSpPr>
            <a:spLocks noGrp="1"/>
          </p:cNvSpPr>
          <p:nvPr>
            <p:ph type="sldNum" sz="quarter" idx="12"/>
          </p:nvPr>
        </p:nvSpPr>
        <p:spPr>
          <a:noFill/>
        </p:spPr>
        <p:txBody>
          <a:bodyPr/>
          <a:lstStyle/>
          <a:p>
            <a:fld id="{DAF5EE40-2C2B-45C4-905D-A2A7E94035E4}" type="slidenum">
              <a:rPr lang="en-US" altLang="zh-TW" smtClean="0">
                <a:ea typeface="新細明體" charset="-120"/>
              </a:rPr>
              <a:pPr/>
              <a:t>25</a:t>
            </a:fld>
            <a:endParaRPr lang="en-US" altLang="zh-TW" smtClean="0">
              <a:ea typeface="新細明體" charset="-120"/>
            </a:endParaRPr>
          </a:p>
        </p:txBody>
      </p:sp>
      <p:pic>
        <p:nvPicPr>
          <p:cNvPr id="173059" name="Picture 3"/>
          <p:cNvPicPr>
            <a:picLocks noChangeAspect="1" noChangeArrowheads="1"/>
          </p:cNvPicPr>
          <p:nvPr/>
        </p:nvPicPr>
        <p:blipFill>
          <a:blip r:embed="rId2" cstate="print"/>
          <a:srcRect/>
          <a:stretch>
            <a:fillRect/>
          </a:stretch>
        </p:blipFill>
        <p:spPr bwMode="auto">
          <a:xfrm>
            <a:off x="467544" y="1844824"/>
            <a:ext cx="3695700" cy="3114675"/>
          </a:xfrm>
          <a:prstGeom prst="rect">
            <a:avLst/>
          </a:prstGeom>
          <a:noFill/>
          <a:ln w="9525">
            <a:noFill/>
            <a:miter lim="800000"/>
            <a:headEnd/>
            <a:tailEnd/>
          </a:ln>
        </p:spPr>
      </p:pic>
      <p:sp>
        <p:nvSpPr>
          <p:cNvPr id="10" name="文字方塊 32"/>
          <p:cNvSpPr txBox="1">
            <a:spLocks noChangeArrowheads="1"/>
          </p:cNvSpPr>
          <p:nvPr/>
        </p:nvSpPr>
        <p:spPr bwMode="auto">
          <a:xfrm>
            <a:off x="2987675" y="5805488"/>
            <a:ext cx="3600450" cy="400050"/>
          </a:xfrm>
          <a:prstGeom prst="rect">
            <a:avLst/>
          </a:prstGeom>
          <a:solidFill>
            <a:srgbClr val="00B000"/>
          </a:solidFill>
          <a:ln w="38100">
            <a:solidFill>
              <a:srgbClr val="0000F5"/>
            </a:solidFill>
            <a:miter lim="800000"/>
            <a:headEnd/>
            <a:tailEnd/>
          </a:ln>
        </p:spPr>
        <p:txBody>
          <a:bodyPr>
            <a:spAutoFit/>
          </a:bodyPr>
          <a:lstStyle/>
          <a:p>
            <a:pPr>
              <a:defRPr/>
            </a:pPr>
            <a:r>
              <a:rPr lang="en-US" altLang="zh-TW" sz="2000" dirty="0">
                <a:solidFill>
                  <a:schemeClr val="tx2">
                    <a:lumMod val="95000"/>
                    <a:lumOff val="5000"/>
                  </a:schemeClr>
                </a:solidFill>
                <a:latin typeface="Arial" pitchFamily="34" charset="0"/>
                <a:ea typeface="新細明體" pitchFamily="18" charset="-120"/>
              </a:rPr>
              <a:t>Our fast LED device top view.</a:t>
            </a:r>
            <a:endParaRPr lang="zh-TW" altLang="en-US" sz="2000" dirty="0">
              <a:solidFill>
                <a:schemeClr val="tx2">
                  <a:lumMod val="95000"/>
                  <a:lumOff val="5000"/>
                </a:schemeClr>
              </a:solidFill>
              <a:latin typeface="Arial" pitchFamily="34" charset="0"/>
              <a:ea typeface="新細明體" pitchFamily="18" charset="-120"/>
            </a:endParaRPr>
          </a:p>
        </p:txBody>
      </p:sp>
      <p:pic>
        <p:nvPicPr>
          <p:cNvPr id="13" name="Picture 8" descr="C:\Users\david81899\Desktop\口試投影片與論文檔\green\ledtop\4.jpg"/>
          <p:cNvPicPr>
            <a:picLocks noChangeAspect="1" noChangeArrowheads="1"/>
          </p:cNvPicPr>
          <p:nvPr/>
        </p:nvPicPr>
        <p:blipFill>
          <a:blip r:embed="rId3" cstate="print"/>
          <a:srcRect/>
          <a:stretch>
            <a:fillRect/>
          </a:stretch>
        </p:blipFill>
        <p:spPr bwMode="auto">
          <a:xfrm>
            <a:off x="4283969" y="1772816"/>
            <a:ext cx="4392488" cy="3455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3059"/>
                                        </p:tgtEl>
                                        <p:attrNameLst>
                                          <p:attrName>style.visibility</p:attrName>
                                        </p:attrNameLst>
                                      </p:cBhvr>
                                      <p:to>
                                        <p:strVal val="visible"/>
                                      </p:to>
                                    </p:set>
                                    <p:animEffect transition="in" filter="box(in)">
                                      <p:cBhvr>
                                        <p:cTn id="7" dur="500"/>
                                        <p:tgtEl>
                                          <p:spTgt spid="1730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smtClean="0">
                <a:solidFill>
                  <a:srgbClr val="FF6600"/>
                </a:solidFill>
                <a:latin typeface="Times New Roman" pitchFamily="18" charset="0"/>
              </a:rPr>
              <a:t>Outline</a:t>
            </a:r>
          </a:p>
        </p:txBody>
      </p:sp>
      <p:sp>
        <p:nvSpPr>
          <p:cNvPr id="409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chemeClr val="accent2"/>
                </a:solidFill>
              </a:rPr>
              <a:t>Motivation</a:t>
            </a:r>
          </a:p>
          <a:p>
            <a:pPr eaLnBrk="1" hangingPunct="1"/>
            <a:r>
              <a:rPr lang="en-US" altLang="zh-TW" dirty="0" smtClean="0">
                <a:solidFill>
                  <a:srgbClr val="0070C0"/>
                </a:solidFill>
              </a:rPr>
              <a:t>Internal: Active Layer Design (Thin barrier) </a:t>
            </a:r>
          </a:p>
          <a:p>
            <a:pPr eaLnBrk="1" hangingPunct="1"/>
            <a:r>
              <a:rPr lang="en-US" altLang="zh-TW" dirty="0" smtClean="0">
                <a:solidFill>
                  <a:srgbClr val="0000F5"/>
                </a:solidFill>
              </a:rPr>
              <a:t>External: Miniaturized LED on PS Substrate</a:t>
            </a:r>
          </a:p>
          <a:p>
            <a:pPr eaLnBrk="1" hangingPunct="1"/>
            <a:r>
              <a:rPr lang="en-US" altLang="zh-TW" dirty="0" smtClean="0">
                <a:solidFill>
                  <a:srgbClr val="FF0000"/>
                </a:solidFill>
              </a:rPr>
              <a:t>Measurement Results </a:t>
            </a:r>
          </a:p>
          <a:p>
            <a:pPr eaLnBrk="1" hangingPunct="1"/>
            <a:r>
              <a:rPr lang="en-US" altLang="zh-TW" dirty="0" smtClean="0">
                <a:solidFill>
                  <a:schemeClr val="accent2"/>
                </a:solidFill>
              </a:rPr>
              <a:t>Conclusion </a:t>
            </a:r>
          </a:p>
        </p:txBody>
      </p:sp>
      <p:sp>
        <p:nvSpPr>
          <p:cNvPr id="40964" name="投影片編號版面配置區 4"/>
          <p:cNvSpPr>
            <a:spLocks noGrp="1"/>
          </p:cNvSpPr>
          <p:nvPr>
            <p:ph type="sldNum" sz="quarter" idx="12"/>
          </p:nvPr>
        </p:nvSpPr>
        <p:spPr>
          <a:noFill/>
        </p:spPr>
        <p:txBody>
          <a:bodyPr/>
          <a:lstStyle/>
          <a:p>
            <a:fld id="{12C35682-797D-417F-908A-29D189478AF8}" type="slidenum">
              <a:rPr lang="en-US" altLang="zh-TW" smtClean="0"/>
              <a:pPr/>
              <a:t>26</a:t>
            </a:fld>
            <a:endParaRPr lang="en-US" altLang="zh-TW" smtClean="0"/>
          </a:p>
        </p:txBody>
      </p:sp>
    </p:spTree>
    <p:extLst>
      <p:ext uri="{BB962C8B-B14F-4D97-AF65-F5344CB8AC3E}">
        <p14:creationId xmlns:p14="http://schemas.microsoft.com/office/powerpoint/2010/main" val="3077383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395288" y="5084763"/>
            <a:ext cx="8496300" cy="923330"/>
          </a:xfrm>
          <a:prstGeom prst="rect">
            <a:avLst/>
          </a:prstGeom>
          <a:solidFill>
            <a:schemeClr val="accent5"/>
          </a:solidFill>
          <a:ln w="76200">
            <a:solidFill>
              <a:schemeClr val="tx1"/>
            </a:solidFill>
            <a:miter lim="800000"/>
            <a:headEnd/>
            <a:tailEnd/>
          </a:ln>
        </p:spPr>
        <p:txBody>
          <a:bodyPr>
            <a:spAutoFit/>
          </a:bodyPr>
          <a:lstStyle/>
          <a:p>
            <a:pPr>
              <a:defRPr/>
            </a:pPr>
            <a:r>
              <a:rPr lang="en-US" altLang="zh-TW" sz="1800" b="1" u="sng" dirty="0" smtClean="0">
                <a:solidFill>
                  <a:srgbClr val="FF0000"/>
                </a:solidFill>
                <a:latin typeface="Times New Roman" pitchFamily="18" charset="0"/>
                <a:ea typeface="新細明體" charset="-120"/>
                <a:cs typeface="Times New Roman" pitchFamily="18" charset="0"/>
              </a:rPr>
              <a:t>The spectral width of thin barrier device is “narrower” than that of thick barrier (37 vs. 41 nm @ 50 mA) </a:t>
            </a:r>
          </a:p>
          <a:p>
            <a:pPr>
              <a:defRPr/>
            </a:pPr>
            <a:r>
              <a:rPr lang="en-US" altLang="zh-TW" sz="1800" b="1" u="sng" dirty="0" smtClean="0">
                <a:solidFill>
                  <a:srgbClr val="FF0000"/>
                </a:solidFill>
                <a:latin typeface="Times New Roman" pitchFamily="18" charset="0"/>
                <a:ea typeface="新細明體" charset="-120"/>
                <a:cs typeface="Times New Roman" pitchFamily="18" charset="0"/>
              </a:rPr>
              <a:t>Less dispersion !!</a:t>
            </a:r>
            <a:endParaRPr lang="zh-TW" altLang="en-US" sz="1800" b="1" u="sng" dirty="0">
              <a:solidFill>
                <a:srgbClr val="00B000"/>
              </a:solidFill>
              <a:latin typeface="Times New Roman" pitchFamily="18" charset="0"/>
              <a:ea typeface="新細明體" charset="-120"/>
              <a:cs typeface="Times New Roman" pitchFamily="18" charset="0"/>
            </a:endParaRPr>
          </a:p>
        </p:txBody>
      </p:sp>
      <p:sp>
        <p:nvSpPr>
          <p:cNvPr id="14" name="Rectangle 8"/>
          <p:cNvSpPr>
            <a:spLocks noChangeArrowheads="1"/>
          </p:cNvSpPr>
          <p:nvPr/>
        </p:nvSpPr>
        <p:spPr bwMode="auto">
          <a:xfrm>
            <a:off x="395288" y="4667250"/>
            <a:ext cx="8496300" cy="369332"/>
          </a:xfrm>
          <a:prstGeom prst="rect">
            <a:avLst/>
          </a:prstGeom>
          <a:solidFill>
            <a:schemeClr val="accent5"/>
          </a:solidFill>
          <a:ln w="76200">
            <a:solidFill>
              <a:schemeClr val="tx1"/>
            </a:solidFill>
            <a:miter lim="800000"/>
            <a:headEnd/>
            <a:tailEnd/>
          </a:ln>
        </p:spPr>
        <p:txBody>
          <a:bodyPr>
            <a:spAutoFit/>
          </a:bodyPr>
          <a:lstStyle/>
          <a:p>
            <a:pPr algn="just">
              <a:defRPr/>
            </a:pPr>
            <a:r>
              <a:rPr lang="en-US" altLang="zh-TW" sz="1800" b="1" dirty="0" smtClean="0">
                <a:solidFill>
                  <a:srgbClr val="00B000"/>
                </a:solidFill>
                <a:latin typeface="Times New Roman" pitchFamily="18" charset="0"/>
              </a:rPr>
              <a:t>Both Devices have a close value of EL peak (~470 nm)</a:t>
            </a:r>
            <a:endParaRPr lang="en-US" altLang="zh-TW" sz="1800" b="1" dirty="0">
              <a:solidFill>
                <a:srgbClr val="00B000"/>
              </a:solidFill>
              <a:latin typeface="Times New Roman" pitchFamily="18" charset="0"/>
            </a:endParaRPr>
          </a:p>
        </p:txBody>
      </p:sp>
      <p:sp>
        <p:nvSpPr>
          <p:cNvPr id="8199" name="矩形 4"/>
          <p:cNvSpPr>
            <a:spLocks noChangeArrowheads="1"/>
          </p:cNvSpPr>
          <p:nvPr/>
        </p:nvSpPr>
        <p:spPr bwMode="auto">
          <a:xfrm>
            <a:off x="-115731" y="318597"/>
            <a:ext cx="9289404" cy="707886"/>
          </a:xfrm>
          <a:prstGeom prst="rect">
            <a:avLst/>
          </a:prstGeom>
          <a:noFill/>
          <a:ln w="9525">
            <a:noFill/>
            <a:miter lim="800000"/>
            <a:headEnd/>
            <a:tailEnd/>
          </a:ln>
        </p:spPr>
        <p:txBody>
          <a:bodyPr wrap="square">
            <a:spAutoFit/>
          </a:bodyPr>
          <a:lstStyle/>
          <a:p>
            <a:pPr algn="ctr"/>
            <a:r>
              <a:rPr lang="en-US" altLang="zh-TW" sz="4000" b="1" dirty="0" smtClean="0">
                <a:solidFill>
                  <a:srgbClr val="FF6600"/>
                </a:solidFill>
                <a:latin typeface="Times New Roman" pitchFamily="18" charset="0"/>
              </a:rPr>
              <a:t>Static </a:t>
            </a:r>
            <a:r>
              <a:rPr lang="en-US" altLang="zh-TW" sz="4000" b="1" dirty="0">
                <a:solidFill>
                  <a:srgbClr val="FF6600"/>
                </a:solidFill>
                <a:latin typeface="Times New Roman" pitchFamily="18" charset="0"/>
              </a:rPr>
              <a:t>Measurement </a:t>
            </a:r>
            <a:r>
              <a:rPr lang="en-US" altLang="zh-TW" sz="4000" b="1" dirty="0" smtClean="0">
                <a:solidFill>
                  <a:srgbClr val="FF6600"/>
                </a:solidFill>
                <a:latin typeface="Times New Roman" pitchFamily="18" charset="0"/>
              </a:rPr>
              <a:t>Results: EL Spectra </a:t>
            </a:r>
            <a:endParaRPr lang="en-US" altLang="zh-TW" sz="4000" b="1" dirty="0">
              <a:solidFill>
                <a:srgbClr val="FF6600"/>
              </a:solidFill>
              <a:latin typeface="Times New Roman" pitchFamily="18" charset="0"/>
            </a:endParaRPr>
          </a:p>
        </p:txBody>
      </p:sp>
      <p:sp>
        <p:nvSpPr>
          <p:cNvPr id="8204" name="投影片編號版面配置區 12"/>
          <p:cNvSpPr>
            <a:spLocks noGrp="1"/>
          </p:cNvSpPr>
          <p:nvPr>
            <p:ph type="sldNum" sz="quarter" idx="12"/>
          </p:nvPr>
        </p:nvSpPr>
        <p:spPr>
          <a:noFill/>
        </p:spPr>
        <p:txBody>
          <a:bodyPr/>
          <a:lstStyle/>
          <a:p>
            <a:fld id="{6607E5AC-44DA-4DDE-B334-5E70424AA70D}" type="slidenum">
              <a:rPr lang="en-US" altLang="zh-TW" smtClean="0"/>
              <a:pPr/>
              <a:t>27</a:t>
            </a:fld>
            <a:endParaRPr lang="en-US" altLang="zh-TW" smtClean="0"/>
          </a:p>
        </p:txBody>
      </p:sp>
      <p:graphicFrame>
        <p:nvGraphicFramePr>
          <p:cNvPr id="8" name="物件 7"/>
          <p:cNvGraphicFramePr>
            <a:graphicFrameLocks noChangeAspect="1"/>
          </p:cNvGraphicFramePr>
          <p:nvPr>
            <p:extLst>
              <p:ext uri="{D42A27DB-BD31-4B8C-83A1-F6EECF244321}">
                <p14:modId xmlns:p14="http://schemas.microsoft.com/office/powerpoint/2010/main" val="21558116"/>
              </p:ext>
            </p:extLst>
          </p:nvPr>
        </p:nvGraphicFramePr>
        <p:xfrm>
          <a:off x="4747677" y="1217522"/>
          <a:ext cx="4544496" cy="3191760"/>
        </p:xfrm>
        <a:graphic>
          <a:graphicData uri="http://schemas.openxmlformats.org/presentationml/2006/ole">
            <mc:AlternateContent xmlns:mc="http://schemas.openxmlformats.org/markup-compatibility/2006">
              <mc:Choice xmlns:v="urn:schemas-microsoft-com:vml" Requires="v">
                <p:oleObj spid="_x0000_s229414" name="Graph" r:id="rId4" imgW="4131360" imgH="2901600" progId="Origin50.Graph">
                  <p:embed/>
                </p:oleObj>
              </mc:Choice>
              <mc:Fallback>
                <p:oleObj name="Graph" r:id="rId4" imgW="4131360" imgH="2901600" progId="Origin50.Graph">
                  <p:embed/>
                  <p:pic>
                    <p:nvPicPr>
                      <p:cNvPr id="0" name=""/>
                      <p:cNvPicPr>
                        <a:picLocks noChangeAspect="1" noChangeArrowheads="1"/>
                      </p:cNvPicPr>
                      <p:nvPr/>
                    </p:nvPicPr>
                    <p:blipFill>
                      <a:blip r:embed="rId5"/>
                      <a:srcRect/>
                      <a:stretch>
                        <a:fillRect/>
                      </a:stretch>
                    </p:blipFill>
                    <p:spPr bwMode="auto">
                      <a:xfrm>
                        <a:off x="4747677" y="1217522"/>
                        <a:ext cx="4544496" cy="319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2500842311"/>
              </p:ext>
            </p:extLst>
          </p:nvPr>
        </p:nvGraphicFramePr>
        <p:xfrm>
          <a:off x="395288" y="1155467"/>
          <a:ext cx="4544496" cy="3191760"/>
        </p:xfrm>
        <a:graphic>
          <a:graphicData uri="http://schemas.openxmlformats.org/presentationml/2006/ole">
            <mc:AlternateContent xmlns:mc="http://schemas.openxmlformats.org/markup-compatibility/2006">
              <mc:Choice xmlns:v="urn:schemas-microsoft-com:vml" Requires="v">
                <p:oleObj spid="_x0000_s229415" name="Graph" r:id="rId6" imgW="4131360" imgH="2901600" progId="Origin50.Graph">
                  <p:embed/>
                </p:oleObj>
              </mc:Choice>
              <mc:Fallback>
                <p:oleObj name="Graph" r:id="rId6" imgW="4131360" imgH="2901600" progId="Origin50.Graph">
                  <p:embed/>
                  <p:pic>
                    <p:nvPicPr>
                      <p:cNvPr id="0" name=""/>
                      <p:cNvPicPr>
                        <a:picLocks noChangeAspect="1" noChangeArrowheads="1"/>
                      </p:cNvPicPr>
                      <p:nvPr/>
                    </p:nvPicPr>
                    <p:blipFill>
                      <a:blip r:embed="rId7"/>
                      <a:srcRect/>
                      <a:stretch>
                        <a:fillRect/>
                      </a:stretch>
                    </p:blipFill>
                    <p:spPr bwMode="auto">
                      <a:xfrm>
                        <a:off x="395288" y="1155467"/>
                        <a:ext cx="4544496" cy="319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1294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矩形 4"/>
          <p:cNvSpPr>
            <a:spLocks noChangeArrowheads="1"/>
          </p:cNvSpPr>
          <p:nvPr/>
        </p:nvSpPr>
        <p:spPr bwMode="auto">
          <a:xfrm>
            <a:off x="-115732" y="318597"/>
            <a:ext cx="9728291" cy="707886"/>
          </a:xfrm>
          <a:prstGeom prst="rect">
            <a:avLst/>
          </a:prstGeom>
          <a:noFill/>
          <a:ln w="9525">
            <a:noFill/>
            <a:miter lim="800000"/>
            <a:headEnd/>
            <a:tailEnd/>
          </a:ln>
        </p:spPr>
        <p:txBody>
          <a:bodyPr wrap="square">
            <a:spAutoFit/>
          </a:bodyPr>
          <a:lstStyle/>
          <a:p>
            <a:pPr algn="ctr"/>
            <a:r>
              <a:rPr lang="en-US" altLang="zh-TW" sz="4000" b="1" dirty="0" smtClean="0">
                <a:solidFill>
                  <a:srgbClr val="FF6600"/>
                </a:solidFill>
                <a:latin typeface="Times New Roman" pitchFamily="18" charset="0"/>
              </a:rPr>
              <a:t>Static </a:t>
            </a:r>
            <a:r>
              <a:rPr lang="en-US" altLang="zh-TW" sz="4000" b="1" dirty="0">
                <a:solidFill>
                  <a:srgbClr val="FF6600"/>
                </a:solidFill>
                <a:latin typeface="Times New Roman" pitchFamily="18" charset="0"/>
              </a:rPr>
              <a:t>Measurement </a:t>
            </a:r>
            <a:r>
              <a:rPr lang="en-US" altLang="zh-TW" sz="4000" b="1" dirty="0" smtClean="0">
                <a:solidFill>
                  <a:srgbClr val="FF6600"/>
                </a:solidFill>
                <a:latin typeface="Times New Roman" pitchFamily="18" charset="0"/>
              </a:rPr>
              <a:t>Results: </a:t>
            </a:r>
            <a:r>
              <a:rPr lang="en-US" altLang="zh-TW" sz="3200" b="1" dirty="0" smtClean="0">
                <a:solidFill>
                  <a:srgbClr val="FF6600"/>
                </a:solidFill>
                <a:latin typeface="Times New Roman" pitchFamily="18" charset="0"/>
              </a:rPr>
              <a:t>L-I-V curves</a:t>
            </a:r>
            <a:endParaRPr lang="en-US" altLang="zh-TW" sz="3200" b="1" dirty="0">
              <a:solidFill>
                <a:srgbClr val="FF6600"/>
              </a:solidFill>
              <a:latin typeface="Times New Roman" pitchFamily="18" charset="0"/>
            </a:endParaRPr>
          </a:p>
        </p:txBody>
      </p:sp>
      <p:sp>
        <p:nvSpPr>
          <p:cNvPr id="8204" name="投影片編號版面配置區 12"/>
          <p:cNvSpPr>
            <a:spLocks noGrp="1"/>
          </p:cNvSpPr>
          <p:nvPr>
            <p:ph type="sldNum" sz="quarter" idx="12"/>
          </p:nvPr>
        </p:nvSpPr>
        <p:spPr>
          <a:noFill/>
        </p:spPr>
        <p:txBody>
          <a:bodyPr/>
          <a:lstStyle/>
          <a:p>
            <a:fld id="{6607E5AC-44DA-4DDE-B334-5E70424AA70D}" type="slidenum">
              <a:rPr lang="en-US" altLang="zh-TW" smtClean="0"/>
              <a:pPr/>
              <a:t>28</a:t>
            </a:fld>
            <a:endParaRPr lang="en-US" altLang="zh-TW" smtClean="0"/>
          </a:p>
        </p:txBody>
      </p:sp>
      <p:grpSp>
        <p:nvGrpSpPr>
          <p:cNvPr id="10" name="群組 9"/>
          <p:cNvGrpSpPr/>
          <p:nvPr/>
        </p:nvGrpSpPr>
        <p:grpSpPr>
          <a:xfrm>
            <a:off x="108000" y="1389231"/>
            <a:ext cx="8936496" cy="3191897"/>
            <a:chOff x="108000" y="1412776"/>
            <a:chExt cx="8936496" cy="3191897"/>
          </a:xfrm>
        </p:grpSpPr>
        <p:grpSp>
          <p:nvGrpSpPr>
            <p:cNvPr id="11" name="群組 10"/>
            <p:cNvGrpSpPr/>
            <p:nvPr/>
          </p:nvGrpSpPr>
          <p:grpSpPr>
            <a:xfrm>
              <a:off x="108000" y="1412776"/>
              <a:ext cx="8936496" cy="3191897"/>
              <a:chOff x="108000" y="1439863"/>
              <a:chExt cx="8936496" cy="3191897"/>
            </a:xfrm>
          </p:grpSpPr>
          <p:graphicFrame>
            <p:nvGraphicFramePr>
              <p:cNvPr id="22" name="物件 21"/>
              <p:cNvGraphicFramePr>
                <a:graphicFrameLocks noChangeAspect="1"/>
              </p:cNvGraphicFramePr>
              <p:nvPr>
                <p:extLst>
                  <p:ext uri="{D42A27DB-BD31-4B8C-83A1-F6EECF244321}">
                    <p14:modId xmlns:p14="http://schemas.microsoft.com/office/powerpoint/2010/main" val="3837992221"/>
                  </p:ext>
                </p:extLst>
              </p:nvPr>
            </p:nvGraphicFramePr>
            <p:xfrm>
              <a:off x="180000" y="1439863"/>
              <a:ext cx="4544496" cy="3191760"/>
            </p:xfrm>
            <a:graphic>
              <a:graphicData uri="http://schemas.openxmlformats.org/presentationml/2006/ole">
                <mc:AlternateContent xmlns:mc="http://schemas.openxmlformats.org/markup-compatibility/2006">
                  <mc:Choice xmlns:v="urn:schemas-microsoft-com:vml" Requires="v">
                    <p:oleObj spid="_x0000_s230434" name="Graph" r:id="rId4" imgW="4131360" imgH="2901600" progId="Origin50.Graph">
                      <p:embed/>
                    </p:oleObj>
                  </mc:Choice>
                  <mc:Fallback>
                    <p:oleObj name="Graph" r:id="rId4" imgW="4131360" imgH="2901600" progId="Origin50.Graph">
                      <p:embed/>
                      <p:pic>
                        <p:nvPicPr>
                          <p:cNvPr id="0" name=""/>
                          <p:cNvPicPr/>
                          <p:nvPr/>
                        </p:nvPicPr>
                        <p:blipFill>
                          <a:blip r:embed="rId5"/>
                          <a:stretch>
                            <a:fillRect/>
                          </a:stretch>
                        </p:blipFill>
                        <p:spPr>
                          <a:xfrm>
                            <a:off x="180000" y="1439863"/>
                            <a:ext cx="4544496" cy="3191760"/>
                          </a:xfrm>
                          <a:prstGeom prst="rect">
                            <a:avLst/>
                          </a:prstGeom>
                        </p:spPr>
                      </p:pic>
                    </p:oleObj>
                  </mc:Fallback>
                </mc:AlternateContent>
              </a:graphicData>
            </a:graphic>
          </p:graphicFrame>
          <p:graphicFrame>
            <p:nvGraphicFramePr>
              <p:cNvPr id="23" name="物件 22"/>
              <p:cNvGraphicFramePr>
                <a:graphicFrameLocks noChangeAspect="1"/>
              </p:cNvGraphicFramePr>
              <p:nvPr>
                <p:extLst>
                  <p:ext uri="{D42A27DB-BD31-4B8C-83A1-F6EECF244321}">
                    <p14:modId xmlns:p14="http://schemas.microsoft.com/office/powerpoint/2010/main" val="1792715888"/>
                  </p:ext>
                </p:extLst>
              </p:nvPr>
            </p:nvGraphicFramePr>
            <p:xfrm>
              <a:off x="4500000" y="1440000"/>
              <a:ext cx="4544496" cy="3191760"/>
            </p:xfrm>
            <a:graphic>
              <a:graphicData uri="http://schemas.openxmlformats.org/presentationml/2006/ole">
                <mc:AlternateContent xmlns:mc="http://schemas.openxmlformats.org/markup-compatibility/2006">
                  <mc:Choice xmlns:v="urn:schemas-microsoft-com:vml" Requires="v">
                    <p:oleObj spid="_x0000_s230435" name="Graph" r:id="rId6" imgW="4131360" imgH="2901600" progId="Origin50.Graph">
                      <p:embed/>
                    </p:oleObj>
                  </mc:Choice>
                  <mc:Fallback>
                    <p:oleObj name="Graph" r:id="rId6" imgW="4131360" imgH="2901600" progId="Origin50.Graph">
                      <p:embed/>
                      <p:pic>
                        <p:nvPicPr>
                          <p:cNvPr id="0" name=""/>
                          <p:cNvPicPr/>
                          <p:nvPr/>
                        </p:nvPicPr>
                        <p:blipFill>
                          <a:blip r:embed="rId7"/>
                          <a:stretch>
                            <a:fillRect/>
                          </a:stretch>
                        </p:blipFill>
                        <p:spPr>
                          <a:xfrm>
                            <a:off x="4500000" y="1440000"/>
                            <a:ext cx="4544496" cy="3191760"/>
                          </a:xfrm>
                          <a:prstGeom prst="rect">
                            <a:avLst/>
                          </a:prstGeom>
                        </p:spPr>
                      </p:pic>
                    </p:oleObj>
                  </mc:Fallback>
                </mc:AlternateContent>
              </a:graphicData>
            </a:graphic>
          </p:graphicFrame>
          <p:sp>
            <p:nvSpPr>
              <p:cNvPr id="24" name="文字方塊 23"/>
              <p:cNvSpPr txBox="1"/>
              <p:nvPr/>
            </p:nvSpPr>
            <p:spPr>
              <a:xfrm>
                <a:off x="5328000" y="1944000"/>
                <a:ext cx="720080" cy="400110"/>
              </a:xfrm>
              <a:prstGeom prst="rect">
                <a:avLst/>
              </a:prstGeom>
              <a:noFill/>
            </p:spPr>
            <p:txBody>
              <a:bodyPr wrap="square" rtlCol="0">
                <a:spAutoFit/>
              </a:bodyPr>
              <a:lstStyle/>
              <a:p>
                <a:r>
                  <a:rPr lang="en-US" altLang="zh-TW" sz="2000" b="1" dirty="0" smtClean="0">
                    <a:solidFill>
                      <a:srgbClr val="FF0000"/>
                    </a:solidFill>
                  </a:rPr>
                  <a:t>19%</a:t>
                </a:r>
                <a:endParaRPr lang="zh-TW" altLang="en-US" sz="2000" b="1" dirty="0">
                  <a:solidFill>
                    <a:srgbClr val="FF0000"/>
                  </a:solidFill>
                </a:endParaRPr>
              </a:p>
            </p:txBody>
          </p:sp>
          <p:sp>
            <p:nvSpPr>
              <p:cNvPr id="25" name="文字方塊 24"/>
              <p:cNvSpPr txBox="1"/>
              <p:nvPr/>
            </p:nvSpPr>
            <p:spPr>
              <a:xfrm>
                <a:off x="972000" y="2191881"/>
                <a:ext cx="720080" cy="400110"/>
              </a:xfrm>
              <a:prstGeom prst="rect">
                <a:avLst/>
              </a:prstGeom>
              <a:noFill/>
            </p:spPr>
            <p:txBody>
              <a:bodyPr wrap="square" rtlCol="0">
                <a:spAutoFit/>
              </a:bodyPr>
              <a:lstStyle/>
              <a:p>
                <a:r>
                  <a:rPr lang="en-US" altLang="zh-TW" sz="2000" b="1" dirty="0" smtClean="0">
                    <a:solidFill>
                      <a:srgbClr val="FF0000"/>
                    </a:solidFill>
                  </a:rPr>
                  <a:t>20%</a:t>
                </a:r>
                <a:endParaRPr lang="zh-TW" altLang="en-US" sz="2000" b="1" dirty="0">
                  <a:solidFill>
                    <a:srgbClr val="FF0000"/>
                  </a:solidFill>
                </a:endParaRPr>
              </a:p>
            </p:txBody>
          </p:sp>
          <p:cxnSp>
            <p:nvCxnSpPr>
              <p:cNvPr id="26" name="直線單箭頭接點 25"/>
              <p:cNvCxnSpPr/>
              <p:nvPr/>
            </p:nvCxnSpPr>
            <p:spPr>
              <a:xfrm flipH="1">
                <a:off x="5940000" y="1980000"/>
                <a:ext cx="0" cy="360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H="1">
                <a:off x="1660701" y="2195991"/>
                <a:ext cx="0" cy="396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108000" y="1692000"/>
                <a:ext cx="529312" cy="461665"/>
              </a:xfrm>
              <a:prstGeom prst="rect">
                <a:avLst/>
              </a:prstGeom>
              <a:noFill/>
            </p:spPr>
            <p:txBody>
              <a:bodyPr wrap="none" rtlCol="0">
                <a:spAutoFit/>
              </a:bodyPr>
              <a:lstStyle/>
              <a:p>
                <a:r>
                  <a:rPr lang="en-US" altLang="zh-TW" sz="2400" b="1" dirty="0" smtClean="0"/>
                  <a:t>(a)</a:t>
                </a:r>
                <a:endParaRPr lang="zh-TW" altLang="en-US" sz="2400" b="1" dirty="0"/>
              </a:p>
            </p:txBody>
          </p:sp>
          <p:sp>
            <p:nvSpPr>
              <p:cNvPr id="29" name="文字方塊 28"/>
              <p:cNvSpPr txBox="1"/>
              <p:nvPr/>
            </p:nvSpPr>
            <p:spPr>
              <a:xfrm>
                <a:off x="4392000" y="1656000"/>
                <a:ext cx="542136" cy="461665"/>
              </a:xfrm>
              <a:prstGeom prst="rect">
                <a:avLst/>
              </a:prstGeom>
              <a:noFill/>
            </p:spPr>
            <p:txBody>
              <a:bodyPr wrap="none" rtlCol="0">
                <a:spAutoFit/>
              </a:bodyPr>
              <a:lstStyle/>
              <a:p>
                <a:r>
                  <a:rPr lang="en-US" altLang="zh-TW" sz="2400" b="1" dirty="0" smtClean="0"/>
                  <a:t>(b)</a:t>
                </a:r>
                <a:endParaRPr lang="zh-TW" altLang="en-US" sz="2400" b="1" dirty="0"/>
              </a:p>
            </p:txBody>
          </p:sp>
        </p:grpSp>
        <p:sp>
          <p:nvSpPr>
            <p:cNvPr id="12" name="橢圓 11"/>
            <p:cNvSpPr/>
            <p:nvPr/>
          </p:nvSpPr>
          <p:spPr>
            <a:xfrm>
              <a:off x="6948264" y="2564904"/>
              <a:ext cx="432048" cy="443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a:stCxn id="12" idx="7"/>
            </p:cNvCxnSpPr>
            <p:nvPr/>
          </p:nvCxnSpPr>
          <p:spPr>
            <a:xfrm>
              <a:off x="7317040" y="2629890"/>
              <a:ext cx="351304" cy="7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6051014" y="2345924"/>
              <a:ext cx="432048" cy="443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單箭頭接點 16"/>
            <p:cNvCxnSpPr/>
            <p:nvPr/>
          </p:nvCxnSpPr>
          <p:spPr>
            <a:xfrm flipH="1">
              <a:off x="5688040" y="2564904"/>
              <a:ext cx="36004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橢圓 17"/>
            <p:cNvSpPr/>
            <p:nvPr/>
          </p:nvSpPr>
          <p:spPr>
            <a:xfrm>
              <a:off x="2843808" y="2567860"/>
              <a:ext cx="432048" cy="443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單箭頭接點 18"/>
            <p:cNvCxnSpPr>
              <a:stCxn id="18" idx="7"/>
            </p:cNvCxnSpPr>
            <p:nvPr/>
          </p:nvCxnSpPr>
          <p:spPr>
            <a:xfrm>
              <a:off x="3212584" y="2632846"/>
              <a:ext cx="351304" cy="7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1946558" y="2348880"/>
              <a:ext cx="432048" cy="443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p:nvPr/>
          </p:nvCxnSpPr>
          <p:spPr>
            <a:xfrm flipH="1">
              <a:off x="1583584" y="2636912"/>
              <a:ext cx="36004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Rectangle 8"/>
          <p:cNvSpPr>
            <a:spLocks noChangeArrowheads="1"/>
          </p:cNvSpPr>
          <p:nvPr/>
        </p:nvSpPr>
        <p:spPr bwMode="auto">
          <a:xfrm>
            <a:off x="395288" y="4667250"/>
            <a:ext cx="8496300" cy="1200329"/>
          </a:xfrm>
          <a:prstGeom prst="rect">
            <a:avLst/>
          </a:prstGeom>
          <a:solidFill>
            <a:schemeClr val="accent5"/>
          </a:solidFill>
          <a:ln w="76200">
            <a:solidFill>
              <a:schemeClr val="tx1"/>
            </a:solidFill>
            <a:miter lim="800000"/>
            <a:headEnd/>
            <a:tailEnd/>
          </a:ln>
        </p:spPr>
        <p:txBody>
          <a:bodyPr>
            <a:spAutoFit/>
          </a:bodyPr>
          <a:lstStyle/>
          <a:p>
            <a:pPr algn="just">
              <a:defRPr/>
            </a:pPr>
            <a:r>
              <a:rPr lang="en-US" altLang="zh-TW" sz="1800" b="1" dirty="0" smtClean="0">
                <a:solidFill>
                  <a:srgbClr val="00B000"/>
                </a:solidFill>
                <a:latin typeface="Times New Roman" pitchFamily="18" charset="0"/>
              </a:rPr>
              <a:t>Devices A-C: Thick barrier </a:t>
            </a:r>
          </a:p>
          <a:p>
            <a:pPr algn="just">
              <a:defRPr/>
            </a:pPr>
            <a:r>
              <a:rPr lang="en-US" altLang="zh-TW" sz="1800" b="1" dirty="0" smtClean="0">
                <a:solidFill>
                  <a:srgbClr val="00B000"/>
                </a:solidFill>
                <a:latin typeface="Times New Roman" pitchFamily="18" charset="0"/>
              </a:rPr>
              <a:t>Devices D-F: Thin Barrier</a:t>
            </a:r>
          </a:p>
          <a:p>
            <a:pPr algn="just">
              <a:defRPr/>
            </a:pPr>
            <a:r>
              <a:rPr lang="en-US" altLang="zh-TW" sz="1800" b="1" i="1" u="sng" dirty="0" smtClean="0">
                <a:solidFill>
                  <a:srgbClr val="FF0000"/>
                </a:solidFill>
                <a:latin typeface="Times New Roman" pitchFamily="18" charset="0"/>
              </a:rPr>
              <a:t>Thin Barrier has slightly better L-I-V than that of thick barrier: Higher power with less thermal degradation   </a:t>
            </a:r>
            <a:endParaRPr lang="en-US" altLang="zh-TW" sz="1800" b="1" i="1" u="sng" dirty="0">
              <a:solidFill>
                <a:srgbClr val="FF0000"/>
              </a:solidFill>
              <a:latin typeface="Times New Roman" pitchFamily="18" charset="0"/>
            </a:endParaRPr>
          </a:p>
        </p:txBody>
      </p:sp>
      <p:sp>
        <p:nvSpPr>
          <p:cNvPr id="2" name="文字方塊 1"/>
          <p:cNvSpPr txBox="1"/>
          <p:nvPr/>
        </p:nvSpPr>
        <p:spPr>
          <a:xfrm>
            <a:off x="5328000" y="1196752"/>
            <a:ext cx="2772392" cy="523220"/>
          </a:xfrm>
          <a:prstGeom prst="rect">
            <a:avLst/>
          </a:prstGeom>
          <a:noFill/>
        </p:spPr>
        <p:txBody>
          <a:bodyPr wrap="square" rtlCol="0">
            <a:spAutoFit/>
          </a:bodyPr>
          <a:lstStyle/>
          <a:p>
            <a:pPr algn="ctr"/>
            <a:r>
              <a:rPr lang="en-US" altLang="zh-TW" dirty="0" smtClean="0">
                <a:solidFill>
                  <a:srgbClr val="00B050"/>
                </a:solidFill>
              </a:rPr>
              <a:t>Thin Barrier </a:t>
            </a:r>
            <a:endParaRPr lang="zh-TW" altLang="en-US" dirty="0">
              <a:solidFill>
                <a:srgbClr val="00B050"/>
              </a:solidFill>
            </a:endParaRPr>
          </a:p>
        </p:txBody>
      </p:sp>
      <p:sp>
        <p:nvSpPr>
          <p:cNvPr id="31" name="文字方塊 30"/>
          <p:cNvSpPr txBox="1"/>
          <p:nvPr/>
        </p:nvSpPr>
        <p:spPr>
          <a:xfrm>
            <a:off x="1078427" y="1170613"/>
            <a:ext cx="2772392" cy="523220"/>
          </a:xfrm>
          <a:prstGeom prst="rect">
            <a:avLst/>
          </a:prstGeom>
          <a:noFill/>
        </p:spPr>
        <p:txBody>
          <a:bodyPr wrap="square" rtlCol="0">
            <a:spAutoFit/>
          </a:bodyPr>
          <a:lstStyle/>
          <a:p>
            <a:pPr algn="ctr"/>
            <a:r>
              <a:rPr lang="en-US" altLang="zh-TW" dirty="0" smtClean="0">
                <a:solidFill>
                  <a:srgbClr val="00B050"/>
                </a:solidFill>
              </a:rPr>
              <a:t>Thick Barrier </a:t>
            </a:r>
            <a:endParaRPr lang="zh-TW" altLang="en-US" dirty="0">
              <a:solidFill>
                <a:srgbClr val="00B050"/>
              </a:solidFill>
            </a:endParaRPr>
          </a:p>
        </p:txBody>
      </p:sp>
    </p:spTree>
    <p:extLst>
      <p:ext uri="{BB962C8B-B14F-4D97-AF65-F5344CB8AC3E}">
        <p14:creationId xmlns:p14="http://schemas.microsoft.com/office/powerpoint/2010/main" val="3877860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2FE4E87-9DD3-485B-A942-DBD80CA1E15E}" type="slidenum">
              <a:rPr lang="en-US" altLang="zh-TW" smtClean="0"/>
              <a:pPr>
                <a:defRPr/>
              </a:pPr>
              <a:t>29</a:t>
            </a:fld>
            <a:endParaRPr lang="en-US" altLang="zh-TW" dirty="0"/>
          </a:p>
        </p:txBody>
      </p:sp>
      <p:grpSp>
        <p:nvGrpSpPr>
          <p:cNvPr id="3" name="群組 2"/>
          <p:cNvGrpSpPr/>
          <p:nvPr/>
        </p:nvGrpSpPr>
        <p:grpSpPr>
          <a:xfrm>
            <a:off x="495968" y="1438915"/>
            <a:ext cx="8252496" cy="3191760"/>
            <a:chOff x="180000" y="1440000"/>
            <a:chExt cx="8252496" cy="3191760"/>
          </a:xfrm>
        </p:grpSpPr>
        <p:graphicFrame>
          <p:nvGraphicFramePr>
            <p:cNvPr id="4" name="物件 3"/>
            <p:cNvGraphicFramePr>
              <a:graphicFrameLocks noChangeAspect="1"/>
            </p:cNvGraphicFramePr>
            <p:nvPr>
              <p:extLst>
                <p:ext uri="{D42A27DB-BD31-4B8C-83A1-F6EECF244321}">
                  <p14:modId xmlns:p14="http://schemas.microsoft.com/office/powerpoint/2010/main" val="1079089306"/>
                </p:ext>
              </p:extLst>
            </p:nvPr>
          </p:nvGraphicFramePr>
          <p:xfrm>
            <a:off x="180000" y="1440000"/>
            <a:ext cx="4544496" cy="3191760"/>
          </p:xfrm>
          <a:graphic>
            <a:graphicData uri="http://schemas.openxmlformats.org/presentationml/2006/ole">
              <mc:AlternateContent xmlns:mc="http://schemas.openxmlformats.org/markup-compatibility/2006">
                <mc:Choice xmlns:v="urn:schemas-microsoft-com:vml" Requires="v">
                  <p:oleObj spid="_x0000_s232472" name="Graph" r:id="rId3" imgW="4131360" imgH="2901600" progId="Origin50.Graph">
                    <p:embed/>
                  </p:oleObj>
                </mc:Choice>
                <mc:Fallback>
                  <p:oleObj name="Graph" r:id="rId3" imgW="4131360" imgH="2901600" progId="Origin50.Graph">
                    <p:embed/>
                    <p:pic>
                      <p:nvPicPr>
                        <p:cNvPr id="0" name=""/>
                        <p:cNvPicPr>
                          <a:picLocks noChangeAspect="1" noChangeArrowheads="1"/>
                        </p:cNvPicPr>
                        <p:nvPr/>
                      </p:nvPicPr>
                      <p:blipFill>
                        <a:blip r:embed="rId4"/>
                        <a:srcRect/>
                        <a:stretch>
                          <a:fillRect/>
                        </a:stretch>
                      </p:blipFill>
                      <p:spPr bwMode="auto">
                        <a:xfrm>
                          <a:off x="180000" y="1440000"/>
                          <a:ext cx="4544496" cy="319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198116890"/>
                </p:ext>
              </p:extLst>
            </p:nvPr>
          </p:nvGraphicFramePr>
          <p:xfrm>
            <a:off x="3888000" y="1440000"/>
            <a:ext cx="4544496" cy="3191760"/>
          </p:xfrm>
          <a:graphic>
            <a:graphicData uri="http://schemas.openxmlformats.org/presentationml/2006/ole">
              <mc:AlternateContent xmlns:mc="http://schemas.openxmlformats.org/markup-compatibility/2006">
                <mc:Choice xmlns:v="urn:schemas-microsoft-com:vml" Requires="v">
                  <p:oleObj spid="_x0000_s232473" name="Graph" r:id="rId5" imgW="4131360" imgH="2901600" progId="Origin50.Graph">
                    <p:embed/>
                  </p:oleObj>
                </mc:Choice>
                <mc:Fallback>
                  <p:oleObj name="Graph" r:id="rId5" imgW="4131360" imgH="2901600" progId="Origin50.Graph">
                    <p:embed/>
                    <p:pic>
                      <p:nvPicPr>
                        <p:cNvPr id="0" name=""/>
                        <p:cNvPicPr>
                          <a:picLocks noChangeAspect="1" noChangeArrowheads="1"/>
                        </p:cNvPicPr>
                        <p:nvPr/>
                      </p:nvPicPr>
                      <p:blipFill>
                        <a:blip r:embed="rId6"/>
                        <a:srcRect/>
                        <a:stretch>
                          <a:fillRect/>
                        </a:stretch>
                      </p:blipFill>
                      <p:spPr bwMode="auto">
                        <a:xfrm>
                          <a:off x="3888000" y="1440000"/>
                          <a:ext cx="4544496" cy="319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文字方塊 5"/>
            <p:cNvSpPr txBox="1"/>
            <p:nvPr/>
          </p:nvSpPr>
          <p:spPr>
            <a:xfrm>
              <a:off x="180000" y="1692000"/>
              <a:ext cx="529312" cy="461665"/>
            </a:xfrm>
            <a:prstGeom prst="rect">
              <a:avLst/>
            </a:prstGeom>
            <a:noFill/>
          </p:spPr>
          <p:txBody>
            <a:bodyPr wrap="none" rtlCol="0">
              <a:spAutoFit/>
            </a:bodyPr>
            <a:lstStyle/>
            <a:p>
              <a:r>
                <a:rPr lang="en-US" altLang="zh-TW" sz="2400" b="1" dirty="0" smtClean="0"/>
                <a:t>(a)</a:t>
              </a:r>
              <a:endParaRPr lang="zh-TW" altLang="en-US" sz="2400" b="1" dirty="0"/>
            </a:p>
          </p:txBody>
        </p:sp>
        <p:sp>
          <p:nvSpPr>
            <p:cNvPr id="7" name="文字方塊 6"/>
            <p:cNvSpPr txBox="1"/>
            <p:nvPr/>
          </p:nvSpPr>
          <p:spPr>
            <a:xfrm>
              <a:off x="4068000" y="1656000"/>
              <a:ext cx="542136" cy="461665"/>
            </a:xfrm>
            <a:prstGeom prst="rect">
              <a:avLst/>
            </a:prstGeom>
            <a:noFill/>
          </p:spPr>
          <p:txBody>
            <a:bodyPr wrap="none" rtlCol="0">
              <a:spAutoFit/>
            </a:bodyPr>
            <a:lstStyle/>
            <a:p>
              <a:r>
                <a:rPr lang="en-US" altLang="zh-TW" sz="2400" b="1" dirty="0" smtClean="0"/>
                <a:t>(b)</a:t>
              </a:r>
              <a:endParaRPr lang="zh-TW" altLang="en-US" sz="2400" b="1" dirty="0"/>
            </a:p>
          </p:txBody>
        </p:sp>
      </p:grpSp>
      <p:sp>
        <p:nvSpPr>
          <p:cNvPr id="8" name="文字方塊 7"/>
          <p:cNvSpPr txBox="1"/>
          <p:nvPr/>
        </p:nvSpPr>
        <p:spPr>
          <a:xfrm>
            <a:off x="5428432" y="1222891"/>
            <a:ext cx="2772392" cy="523220"/>
          </a:xfrm>
          <a:prstGeom prst="rect">
            <a:avLst/>
          </a:prstGeom>
          <a:noFill/>
        </p:spPr>
        <p:txBody>
          <a:bodyPr wrap="square" rtlCol="0">
            <a:spAutoFit/>
          </a:bodyPr>
          <a:lstStyle/>
          <a:p>
            <a:pPr algn="ctr"/>
            <a:r>
              <a:rPr lang="en-US" altLang="zh-TW" dirty="0" smtClean="0">
                <a:solidFill>
                  <a:srgbClr val="00B050"/>
                </a:solidFill>
              </a:rPr>
              <a:t>Thin Barrier </a:t>
            </a:r>
            <a:endParaRPr lang="zh-TW" altLang="en-US" dirty="0">
              <a:solidFill>
                <a:srgbClr val="00B050"/>
              </a:solidFill>
            </a:endParaRPr>
          </a:p>
        </p:txBody>
      </p:sp>
      <p:sp>
        <p:nvSpPr>
          <p:cNvPr id="9" name="文字方塊 8"/>
          <p:cNvSpPr txBox="1"/>
          <p:nvPr/>
        </p:nvSpPr>
        <p:spPr>
          <a:xfrm>
            <a:off x="1178859" y="1196752"/>
            <a:ext cx="2772392" cy="523220"/>
          </a:xfrm>
          <a:prstGeom prst="rect">
            <a:avLst/>
          </a:prstGeom>
          <a:noFill/>
        </p:spPr>
        <p:txBody>
          <a:bodyPr wrap="square" rtlCol="0">
            <a:spAutoFit/>
          </a:bodyPr>
          <a:lstStyle/>
          <a:p>
            <a:pPr algn="ctr"/>
            <a:r>
              <a:rPr lang="en-US" altLang="zh-TW" dirty="0" smtClean="0">
                <a:solidFill>
                  <a:srgbClr val="00B050"/>
                </a:solidFill>
              </a:rPr>
              <a:t>Thick Barrier </a:t>
            </a:r>
            <a:endParaRPr lang="zh-TW" altLang="en-US" dirty="0">
              <a:solidFill>
                <a:srgbClr val="00B050"/>
              </a:solidFill>
            </a:endParaRPr>
          </a:p>
        </p:txBody>
      </p:sp>
      <p:sp>
        <p:nvSpPr>
          <p:cNvPr id="10" name="矩形 4"/>
          <p:cNvSpPr>
            <a:spLocks noChangeArrowheads="1"/>
          </p:cNvSpPr>
          <p:nvPr/>
        </p:nvSpPr>
        <p:spPr bwMode="auto">
          <a:xfrm>
            <a:off x="-10903" y="471887"/>
            <a:ext cx="9145016" cy="707886"/>
          </a:xfrm>
          <a:prstGeom prst="rect">
            <a:avLst/>
          </a:prstGeom>
          <a:noFill/>
          <a:ln w="9525">
            <a:noFill/>
            <a:miter lim="800000"/>
            <a:headEnd/>
            <a:tailEnd/>
          </a:ln>
        </p:spPr>
        <p:txBody>
          <a:bodyPr wrap="square">
            <a:spAutoFit/>
          </a:bodyPr>
          <a:lstStyle/>
          <a:p>
            <a:pPr algn="ctr"/>
            <a:r>
              <a:rPr lang="en-US" altLang="zh-TW" sz="4000" b="1" dirty="0">
                <a:solidFill>
                  <a:srgbClr val="FF6600"/>
                </a:solidFill>
                <a:latin typeface="Times New Roman" pitchFamily="18" charset="0"/>
              </a:rPr>
              <a:t>Speed Measurement </a:t>
            </a:r>
            <a:r>
              <a:rPr lang="en-US" altLang="zh-TW" sz="4000" b="1" dirty="0" smtClean="0">
                <a:solidFill>
                  <a:srgbClr val="FF6600"/>
                </a:solidFill>
                <a:latin typeface="Times New Roman" pitchFamily="18" charset="0"/>
              </a:rPr>
              <a:t>Results: </a:t>
            </a:r>
            <a:r>
              <a:rPr lang="en-US" altLang="zh-TW" b="1" dirty="0" smtClean="0">
                <a:solidFill>
                  <a:srgbClr val="FF6600"/>
                </a:solidFill>
                <a:latin typeface="Times New Roman" pitchFamily="18" charset="0"/>
              </a:rPr>
              <a:t>E-O Response </a:t>
            </a:r>
            <a:endParaRPr lang="en-US" altLang="zh-TW" b="1" dirty="0">
              <a:solidFill>
                <a:srgbClr val="FF6600"/>
              </a:solidFill>
              <a:latin typeface="Times New Roman" pitchFamily="18" charset="0"/>
            </a:endParaRPr>
          </a:p>
        </p:txBody>
      </p:sp>
      <p:sp>
        <p:nvSpPr>
          <p:cNvPr id="11" name="文字方塊 10"/>
          <p:cNvSpPr txBox="1"/>
          <p:nvPr/>
        </p:nvSpPr>
        <p:spPr>
          <a:xfrm>
            <a:off x="1015393" y="4630675"/>
            <a:ext cx="7200800" cy="1815882"/>
          </a:xfrm>
          <a:prstGeom prst="rect">
            <a:avLst/>
          </a:prstGeom>
          <a:noFill/>
        </p:spPr>
        <p:txBody>
          <a:bodyPr wrap="square" rtlCol="0">
            <a:spAutoFit/>
          </a:bodyPr>
          <a:lstStyle/>
          <a:p>
            <a:r>
              <a:rPr lang="en-US" altLang="zh-TW" dirty="0" smtClean="0"/>
              <a:t>Higher </a:t>
            </a:r>
            <a:r>
              <a:rPr lang="en-US" altLang="zh-TW" dirty="0" err="1" smtClean="0"/>
              <a:t>R</a:t>
            </a:r>
            <a:r>
              <a:rPr lang="en-US" altLang="zh-TW" baseline="-25000" dirty="0" err="1" smtClean="0"/>
              <a:t>sp</a:t>
            </a:r>
            <a:r>
              <a:rPr lang="en-US" altLang="zh-TW" baseline="-25000" dirty="0" smtClean="0"/>
              <a:t> </a:t>
            </a:r>
            <a:r>
              <a:rPr lang="en-US" altLang="zh-TW" dirty="0" smtClean="0"/>
              <a:t>in thin barrier device: Faster speed performance </a:t>
            </a:r>
            <a:r>
              <a:rPr lang="en-US" altLang="zh-TW" b="1" u="sng" dirty="0" smtClean="0">
                <a:solidFill>
                  <a:srgbClr val="FF0000"/>
                </a:solidFill>
              </a:rPr>
              <a:t>(0.96 vs. 0.89 GHz) </a:t>
            </a:r>
          </a:p>
          <a:p>
            <a:r>
              <a:rPr lang="en-US" altLang="zh-TW" b="1" u="sng" dirty="0" smtClean="0">
                <a:solidFill>
                  <a:srgbClr val="FF0000"/>
                </a:solidFill>
              </a:rPr>
              <a:t>“Record high 3-dB O-E bandwidth among all visible LEDs”</a:t>
            </a:r>
            <a:endParaRPr lang="zh-TW" altLang="en-US" b="1" u="sng" dirty="0">
              <a:solidFill>
                <a:srgbClr val="FF0000"/>
              </a:solidFill>
            </a:endParaRPr>
          </a:p>
        </p:txBody>
      </p:sp>
    </p:spTree>
    <p:extLst>
      <p:ext uri="{BB962C8B-B14F-4D97-AF65-F5344CB8AC3E}">
        <p14:creationId xmlns:p14="http://schemas.microsoft.com/office/powerpoint/2010/main" val="364718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4619625" y="1484784"/>
            <a:ext cx="3240088" cy="1033463"/>
          </a:xfrm>
          <a:prstGeom prst="rect">
            <a:avLst/>
          </a:prstGeom>
          <a:solidFill>
            <a:srgbClr val="CCFFCC"/>
          </a:solidFill>
          <a:ln w="38100" algn="ctr">
            <a:solidFill>
              <a:srgbClr val="008000"/>
            </a:solidFill>
            <a:miter lim="800000"/>
            <a:headEnd/>
            <a:tailEnd/>
          </a:ln>
        </p:spPr>
        <p:txBody>
          <a:bodyPr>
            <a:spAutoFit/>
          </a:bodyPr>
          <a:lstStyle/>
          <a:p>
            <a:pPr algn="ctr">
              <a:spcBef>
                <a:spcPct val="50000"/>
              </a:spcBef>
            </a:pPr>
            <a:r>
              <a:rPr lang="en-US" altLang="zh-TW" sz="2400" b="1" dirty="0">
                <a:latin typeface="Times New Roman" pitchFamily="18" charset="0"/>
                <a:cs typeface="Times New Roman" pitchFamily="18" charset="0"/>
              </a:rPr>
              <a:t>Prof. J. K. </a:t>
            </a:r>
            <a:r>
              <a:rPr lang="en-US" altLang="zh-TW" sz="2400" b="1" dirty="0" err="1">
                <a:latin typeface="Times New Roman" pitchFamily="18" charset="0"/>
                <a:cs typeface="Times New Roman" pitchFamily="18" charset="0"/>
              </a:rPr>
              <a:t>Sheu</a:t>
            </a:r>
            <a:r>
              <a:rPr lang="en-US" altLang="zh-TW" sz="2400" dirty="0">
                <a:latin typeface="Times New Roman" pitchFamily="18" charset="0"/>
                <a:cs typeface="Times New Roman" pitchFamily="18" charset="0"/>
              </a:rPr>
              <a:t> </a:t>
            </a:r>
          </a:p>
          <a:p>
            <a:pPr algn="ctr">
              <a:spcBef>
                <a:spcPct val="50000"/>
              </a:spcBef>
            </a:pP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許進恭</a:t>
            </a:r>
            <a:r>
              <a:rPr lang="en-US" altLang="zh-TW" sz="2400" b="1" dirty="0">
                <a:latin typeface="標楷體" pitchFamily="65" charset="-120"/>
                <a:ea typeface="標楷體" pitchFamily="65" charset="-120"/>
              </a:rPr>
              <a:t>)</a:t>
            </a:r>
          </a:p>
        </p:txBody>
      </p:sp>
      <p:sp>
        <p:nvSpPr>
          <p:cNvPr id="39939" name="Rectangle 8"/>
          <p:cNvSpPr>
            <a:spLocks noChangeArrowheads="1"/>
          </p:cNvSpPr>
          <p:nvPr/>
        </p:nvSpPr>
        <p:spPr bwMode="auto">
          <a:xfrm>
            <a:off x="539750" y="125413"/>
            <a:ext cx="8229600" cy="1216025"/>
          </a:xfrm>
          <a:prstGeom prst="rect">
            <a:avLst/>
          </a:prstGeom>
          <a:noFill/>
          <a:ln w="9525">
            <a:noFill/>
            <a:miter lim="800000"/>
            <a:headEnd/>
            <a:tailEnd/>
          </a:ln>
        </p:spPr>
        <p:txBody>
          <a:bodyPr anchor="ctr"/>
          <a:lstStyle/>
          <a:p>
            <a:pPr algn="ctr"/>
            <a:r>
              <a:rPr lang="en-US" altLang="zh-TW" sz="6000" b="1">
                <a:solidFill>
                  <a:srgbClr val="FF6600"/>
                </a:solidFill>
              </a:rPr>
              <a:t>Collaborators</a:t>
            </a:r>
            <a:r>
              <a:rPr lang="zh-TW" altLang="en-US" sz="6000">
                <a:solidFill>
                  <a:schemeClr val="tx2"/>
                </a:solidFill>
              </a:rPr>
              <a:t> </a:t>
            </a:r>
          </a:p>
        </p:txBody>
      </p:sp>
      <p:pic>
        <p:nvPicPr>
          <p:cNvPr id="39940" name="Picture 2" descr="ncku"/>
          <p:cNvPicPr>
            <a:picLocks noChangeAspect="1" noChangeArrowheads="1"/>
          </p:cNvPicPr>
          <p:nvPr/>
        </p:nvPicPr>
        <p:blipFill>
          <a:blip r:embed="rId2" cstate="print"/>
          <a:srcRect/>
          <a:stretch>
            <a:fillRect/>
          </a:stretch>
        </p:blipFill>
        <p:spPr bwMode="auto">
          <a:xfrm>
            <a:off x="1235075" y="1503834"/>
            <a:ext cx="3400425" cy="1008063"/>
          </a:xfrm>
          <a:prstGeom prst="rect">
            <a:avLst/>
          </a:prstGeom>
          <a:noFill/>
          <a:ln w="38100">
            <a:solidFill>
              <a:srgbClr val="008000"/>
            </a:solidFill>
            <a:miter lim="800000"/>
            <a:headEnd/>
            <a:tailEnd/>
          </a:ln>
        </p:spPr>
      </p:pic>
      <p:grpSp>
        <p:nvGrpSpPr>
          <p:cNvPr id="39941" name="Group 15"/>
          <p:cNvGrpSpPr>
            <a:grpSpLocks/>
          </p:cNvGrpSpPr>
          <p:nvPr/>
        </p:nvGrpSpPr>
        <p:grpSpPr bwMode="auto">
          <a:xfrm>
            <a:off x="1200150" y="3004022"/>
            <a:ext cx="6684963" cy="1362075"/>
            <a:chOff x="2112" y="1030"/>
            <a:chExt cx="3648" cy="858"/>
          </a:xfrm>
        </p:grpSpPr>
        <p:pic>
          <p:nvPicPr>
            <p:cNvPr id="39943" name="Picture 13"/>
            <p:cNvPicPr>
              <a:picLocks noChangeAspect="1" noChangeArrowheads="1"/>
            </p:cNvPicPr>
            <p:nvPr/>
          </p:nvPicPr>
          <p:blipFill>
            <a:blip r:embed="rId3" cstate="print"/>
            <a:srcRect/>
            <a:stretch>
              <a:fillRect/>
            </a:stretch>
          </p:blipFill>
          <p:spPr bwMode="auto">
            <a:xfrm>
              <a:off x="2112" y="1030"/>
              <a:ext cx="3648" cy="858"/>
            </a:xfrm>
            <a:prstGeom prst="rect">
              <a:avLst/>
            </a:prstGeom>
            <a:noFill/>
            <a:ln w="38100" algn="ctr">
              <a:noFill/>
              <a:miter lim="800000"/>
              <a:headEnd/>
              <a:tailEnd/>
            </a:ln>
          </p:spPr>
        </p:pic>
        <p:sp>
          <p:nvSpPr>
            <p:cNvPr id="39944" name="Text Box 14"/>
            <p:cNvSpPr txBox="1">
              <a:spLocks noChangeArrowheads="1"/>
            </p:cNvSpPr>
            <p:nvPr/>
          </p:nvSpPr>
          <p:spPr bwMode="auto">
            <a:xfrm>
              <a:off x="4305" y="1493"/>
              <a:ext cx="1451" cy="288"/>
            </a:xfrm>
            <a:prstGeom prst="rect">
              <a:avLst/>
            </a:prstGeom>
            <a:solidFill>
              <a:srgbClr val="FF6600">
                <a:alpha val="70195"/>
              </a:srgbClr>
            </a:solidFill>
            <a:ln w="38100" algn="ctr">
              <a:noFill/>
              <a:miter lim="800000"/>
              <a:headEnd/>
              <a:tailEnd/>
            </a:ln>
          </p:spPr>
          <p:txBody>
            <a:bodyPr>
              <a:spAutoFit/>
            </a:bodyPr>
            <a:lstStyle/>
            <a:p>
              <a:pPr>
                <a:spcBef>
                  <a:spcPct val="50000"/>
                </a:spcBef>
              </a:pPr>
              <a:r>
                <a:rPr lang="zh-TW" altLang="en-US" b="1" i="1">
                  <a:solidFill>
                    <a:srgbClr val="990000"/>
                  </a:solidFill>
                </a:rPr>
                <a:t>微光電實驗室</a:t>
              </a:r>
            </a:p>
          </p:txBody>
        </p:sp>
      </p:grpSp>
      <p:sp>
        <p:nvSpPr>
          <p:cNvPr id="39942" name="投影片編號版面配置區 11"/>
          <p:cNvSpPr>
            <a:spLocks noGrp="1"/>
          </p:cNvSpPr>
          <p:nvPr>
            <p:ph type="sldNum" sz="quarter" idx="12"/>
          </p:nvPr>
        </p:nvSpPr>
        <p:spPr>
          <a:noFill/>
        </p:spPr>
        <p:txBody>
          <a:bodyPr/>
          <a:lstStyle/>
          <a:p>
            <a:fld id="{B1E6179E-BB0D-420F-A249-5D5E4202DED4}" type="slidenum">
              <a:rPr lang="en-US" altLang="zh-TW" smtClean="0"/>
              <a:pPr/>
              <a:t>3</a:t>
            </a:fld>
            <a:endParaRPr lang="en-US" altLang="zh-TW" smtClean="0"/>
          </a:p>
        </p:txBody>
      </p:sp>
      <p:sp>
        <p:nvSpPr>
          <p:cNvPr id="10" name="文字方塊 9"/>
          <p:cNvSpPr txBox="1"/>
          <p:nvPr/>
        </p:nvSpPr>
        <p:spPr>
          <a:xfrm>
            <a:off x="4283621" y="4901055"/>
            <a:ext cx="2736304" cy="400110"/>
          </a:xfrm>
          <a:prstGeom prst="rect">
            <a:avLst/>
          </a:prstGeom>
          <a:noFill/>
        </p:spPr>
        <p:txBody>
          <a:bodyPr wrap="square" rtlCol="0">
            <a:spAutoFit/>
          </a:bodyPr>
          <a:lstStyle/>
          <a:p>
            <a:r>
              <a:rPr lang="en-US" altLang="zh-TW" sz="2000" dirty="0" smtClean="0"/>
              <a:t>Prof. John E. Bowers</a:t>
            </a:r>
            <a:endParaRPr lang="zh-TW" altLang="en-US" sz="2000" dirty="0"/>
          </a:p>
        </p:txBody>
      </p:sp>
      <p:pic>
        <p:nvPicPr>
          <p:cNvPr id="11" name="Picture 2"/>
          <p:cNvPicPr>
            <a:picLocks noChangeAspect="1" noChangeArrowheads="1"/>
          </p:cNvPicPr>
          <p:nvPr/>
        </p:nvPicPr>
        <p:blipFill>
          <a:blip r:embed="rId4" cstate="print"/>
          <a:srcRect/>
          <a:stretch>
            <a:fillRect/>
          </a:stretch>
        </p:blipFill>
        <p:spPr bwMode="auto">
          <a:xfrm>
            <a:off x="1403648" y="4585793"/>
            <a:ext cx="2634465" cy="1188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投影片編號版面配置區 3"/>
          <p:cNvSpPr>
            <a:spLocks noGrp="1"/>
          </p:cNvSpPr>
          <p:nvPr>
            <p:ph type="sldNum" sz="quarter" idx="12"/>
          </p:nvPr>
        </p:nvSpPr>
        <p:spPr>
          <a:noFill/>
        </p:spPr>
        <p:txBody>
          <a:bodyPr/>
          <a:lstStyle/>
          <a:p>
            <a:fld id="{6216E22E-30DE-45F3-A842-8D70D321EE7A}" type="slidenum">
              <a:rPr lang="en-US" altLang="zh-TW" smtClean="0">
                <a:ea typeface="新細明體" charset="-120"/>
              </a:rPr>
              <a:pPr/>
              <a:t>30</a:t>
            </a:fld>
            <a:endParaRPr lang="en-US" altLang="zh-TW" smtClean="0">
              <a:ea typeface="新細明體" charset="-120"/>
            </a:endParaRPr>
          </a:p>
        </p:txBody>
      </p:sp>
      <p:grpSp>
        <p:nvGrpSpPr>
          <p:cNvPr id="9" name="群組 8"/>
          <p:cNvGrpSpPr/>
          <p:nvPr/>
        </p:nvGrpSpPr>
        <p:grpSpPr>
          <a:xfrm>
            <a:off x="495968" y="1243287"/>
            <a:ext cx="8252745" cy="3193825"/>
            <a:chOff x="495968" y="1339850"/>
            <a:chExt cx="8252745" cy="3193825"/>
          </a:xfrm>
        </p:grpSpPr>
        <p:sp>
          <p:nvSpPr>
            <p:cNvPr id="10" name="文字方塊 9"/>
            <p:cNvSpPr txBox="1"/>
            <p:nvPr/>
          </p:nvSpPr>
          <p:spPr>
            <a:xfrm>
              <a:off x="495968" y="1592905"/>
              <a:ext cx="529312" cy="461665"/>
            </a:xfrm>
            <a:prstGeom prst="rect">
              <a:avLst/>
            </a:prstGeom>
            <a:noFill/>
          </p:spPr>
          <p:txBody>
            <a:bodyPr wrap="none" rtlCol="0">
              <a:spAutoFit/>
            </a:bodyPr>
            <a:lstStyle/>
            <a:p>
              <a:r>
                <a:rPr lang="en-US" altLang="zh-TW" sz="2400" b="1" dirty="0" smtClean="0"/>
                <a:t>(a)</a:t>
              </a:r>
              <a:endParaRPr lang="zh-TW" altLang="en-US" sz="2400" b="1" dirty="0"/>
            </a:p>
          </p:txBody>
        </p:sp>
        <p:sp>
          <p:nvSpPr>
            <p:cNvPr id="11" name="文字方塊 10"/>
            <p:cNvSpPr txBox="1"/>
            <p:nvPr/>
          </p:nvSpPr>
          <p:spPr>
            <a:xfrm>
              <a:off x="4383968" y="1556905"/>
              <a:ext cx="542136" cy="461665"/>
            </a:xfrm>
            <a:prstGeom prst="rect">
              <a:avLst/>
            </a:prstGeom>
            <a:noFill/>
          </p:spPr>
          <p:txBody>
            <a:bodyPr wrap="none" rtlCol="0">
              <a:spAutoFit/>
            </a:bodyPr>
            <a:lstStyle/>
            <a:p>
              <a:r>
                <a:rPr lang="en-US" altLang="zh-TW" sz="2400" b="1" dirty="0" smtClean="0"/>
                <a:t>(b)</a:t>
              </a:r>
              <a:endParaRPr lang="zh-TW" altLang="en-US" sz="2400" b="1" dirty="0"/>
            </a:p>
          </p:txBody>
        </p:sp>
        <p:graphicFrame>
          <p:nvGraphicFramePr>
            <p:cNvPr id="12" name="物件 11"/>
            <p:cNvGraphicFramePr>
              <a:graphicFrameLocks noChangeAspect="1"/>
            </p:cNvGraphicFramePr>
            <p:nvPr>
              <p:extLst>
                <p:ext uri="{D42A27DB-BD31-4B8C-83A1-F6EECF244321}">
                  <p14:modId xmlns:p14="http://schemas.microsoft.com/office/powerpoint/2010/main" val="1390401602"/>
                </p:ext>
              </p:extLst>
            </p:nvPr>
          </p:nvGraphicFramePr>
          <p:xfrm>
            <a:off x="4205288" y="1342800"/>
            <a:ext cx="4543425" cy="3190875"/>
          </p:xfrm>
          <a:graphic>
            <a:graphicData uri="http://schemas.openxmlformats.org/presentationml/2006/ole">
              <mc:AlternateContent xmlns:mc="http://schemas.openxmlformats.org/markup-compatibility/2006">
                <mc:Choice xmlns:v="urn:schemas-microsoft-com:vml" Requires="v">
                  <p:oleObj spid="_x0000_s128041" name="Graph" r:id="rId3" imgW="4131360" imgH="2901600" progId="Origin50.Graph">
                    <p:embed/>
                  </p:oleObj>
                </mc:Choice>
                <mc:Fallback>
                  <p:oleObj name="Graph" r:id="rId3" imgW="4131360" imgH="2901600" progId="Origin50.Graph">
                    <p:embed/>
                    <p:pic>
                      <p:nvPicPr>
                        <p:cNvPr id="0" name=""/>
                        <p:cNvPicPr>
                          <a:picLocks noChangeAspect="1" noChangeArrowheads="1"/>
                        </p:cNvPicPr>
                        <p:nvPr/>
                      </p:nvPicPr>
                      <p:blipFill>
                        <a:blip r:embed="rId4"/>
                        <a:srcRect/>
                        <a:stretch>
                          <a:fillRect/>
                        </a:stretch>
                      </p:blipFill>
                      <p:spPr bwMode="auto">
                        <a:xfrm>
                          <a:off x="4205288" y="1342800"/>
                          <a:ext cx="45434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物件 12"/>
            <p:cNvGraphicFramePr>
              <a:graphicFrameLocks noChangeAspect="1"/>
            </p:cNvGraphicFramePr>
            <p:nvPr>
              <p:extLst>
                <p:ext uri="{D42A27DB-BD31-4B8C-83A1-F6EECF244321}">
                  <p14:modId xmlns:p14="http://schemas.microsoft.com/office/powerpoint/2010/main" val="3728423929"/>
                </p:ext>
              </p:extLst>
            </p:nvPr>
          </p:nvGraphicFramePr>
          <p:xfrm>
            <a:off x="496888" y="1339850"/>
            <a:ext cx="4545012" cy="3190875"/>
          </p:xfrm>
          <a:graphic>
            <a:graphicData uri="http://schemas.openxmlformats.org/presentationml/2006/ole">
              <mc:AlternateContent xmlns:mc="http://schemas.openxmlformats.org/markup-compatibility/2006">
                <mc:Choice xmlns:v="urn:schemas-microsoft-com:vml" Requires="v">
                  <p:oleObj spid="_x0000_s128042" name="Graph" r:id="rId5" imgW="4131360" imgH="2901600" progId="Origin50.Graph">
                    <p:embed/>
                  </p:oleObj>
                </mc:Choice>
                <mc:Fallback>
                  <p:oleObj name="Graph" r:id="rId5" imgW="4131360" imgH="290160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88" y="1339850"/>
                          <a:ext cx="454501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 name="矩形 4"/>
          <p:cNvSpPr>
            <a:spLocks noChangeArrowheads="1"/>
          </p:cNvSpPr>
          <p:nvPr/>
        </p:nvSpPr>
        <p:spPr bwMode="auto">
          <a:xfrm>
            <a:off x="-10903" y="471887"/>
            <a:ext cx="9145016" cy="707886"/>
          </a:xfrm>
          <a:prstGeom prst="rect">
            <a:avLst/>
          </a:prstGeom>
          <a:noFill/>
          <a:ln w="9525">
            <a:noFill/>
            <a:miter lim="800000"/>
            <a:headEnd/>
            <a:tailEnd/>
          </a:ln>
        </p:spPr>
        <p:txBody>
          <a:bodyPr wrap="square">
            <a:spAutoFit/>
          </a:bodyPr>
          <a:lstStyle/>
          <a:p>
            <a:pPr algn="ctr"/>
            <a:r>
              <a:rPr lang="en-US" altLang="zh-TW" sz="4000" b="1" dirty="0">
                <a:solidFill>
                  <a:srgbClr val="FF6600"/>
                </a:solidFill>
                <a:latin typeface="Times New Roman" pitchFamily="18" charset="0"/>
              </a:rPr>
              <a:t>Speed Measurement </a:t>
            </a:r>
            <a:r>
              <a:rPr lang="en-US" altLang="zh-TW" sz="4000" b="1" dirty="0" smtClean="0">
                <a:solidFill>
                  <a:srgbClr val="FF6600"/>
                </a:solidFill>
                <a:latin typeface="Times New Roman" pitchFamily="18" charset="0"/>
              </a:rPr>
              <a:t>Results: </a:t>
            </a:r>
            <a:r>
              <a:rPr lang="en-US" altLang="zh-TW" b="1" dirty="0" smtClean="0">
                <a:solidFill>
                  <a:srgbClr val="FF6600"/>
                </a:solidFill>
                <a:latin typeface="Times New Roman" pitchFamily="18" charset="0"/>
              </a:rPr>
              <a:t>E-O Response </a:t>
            </a:r>
            <a:endParaRPr lang="en-US" altLang="zh-TW" b="1" dirty="0">
              <a:solidFill>
                <a:srgbClr val="FF6600"/>
              </a:solidFill>
              <a:latin typeface="Times New Roman" pitchFamily="18" charset="0"/>
            </a:endParaRPr>
          </a:p>
        </p:txBody>
      </p:sp>
      <p:sp>
        <p:nvSpPr>
          <p:cNvPr id="16" name="文字方塊 15"/>
          <p:cNvSpPr txBox="1"/>
          <p:nvPr/>
        </p:nvSpPr>
        <p:spPr>
          <a:xfrm>
            <a:off x="5300760" y="1099666"/>
            <a:ext cx="2772392" cy="523220"/>
          </a:xfrm>
          <a:prstGeom prst="rect">
            <a:avLst/>
          </a:prstGeom>
          <a:noFill/>
        </p:spPr>
        <p:txBody>
          <a:bodyPr wrap="square" rtlCol="0">
            <a:spAutoFit/>
          </a:bodyPr>
          <a:lstStyle/>
          <a:p>
            <a:pPr algn="ctr"/>
            <a:r>
              <a:rPr lang="en-US" altLang="zh-TW" dirty="0" smtClean="0">
                <a:solidFill>
                  <a:srgbClr val="00B050"/>
                </a:solidFill>
              </a:rPr>
              <a:t>Thin Barrier </a:t>
            </a:r>
            <a:endParaRPr lang="zh-TW" altLang="en-US" dirty="0">
              <a:solidFill>
                <a:srgbClr val="00B050"/>
              </a:solidFill>
            </a:endParaRPr>
          </a:p>
        </p:txBody>
      </p:sp>
      <p:sp>
        <p:nvSpPr>
          <p:cNvPr id="17" name="文字方塊 16"/>
          <p:cNvSpPr txBox="1"/>
          <p:nvPr/>
        </p:nvSpPr>
        <p:spPr>
          <a:xfrm>
            <a:off x="1051187" y="1073527"/>
            <a:ext cx="2772392" cy="523220"/>
          </a:xfrm>
          <a:prstGeom prst="rect">
            <a:avLst/>
          </a:prstGeom>
          <a:noFill/>
        </p:spPr>
        <p:txBody>
          <a:bodyPr wrap="square" rtlCol="0">
            <a:spAutoFit/>
          </a:bodyPr>
          <a:lstStyle/>
          <a:p>
            <a:pPr algn="ctr"/>
            <a:r>
              <a:rPr lang="en-US" altLang="zh-TW" dirty="0" smtClean="0">
                <a:solidFill>
                  <a:srgbClr val="00B050"/>
                </a:solidFill>
              </a:rPr>
              <a:t>Thick Barrier </a:t>
            </a:r>
            <a:endParaRPr lang="zh-TW" altLang="en-US" dirty="0">
              <a:solidFill>
                <a:srgbClr val="00B050"/>
              </a:solidFill>
            </a:endParaRPr>
          </a:p>
        </p:txBody>
      </p:sp>
      <p:sp>
        <p:nvSpPr>
          <p:cNvPr id="18" name="文字方塊 17"/>
          <p:cNvSpPr txBox="1"/>
          <p:nvPr/>
        </p:nvSpPr>
        <p:spPr>
          <a:xfrm>
            <a:off x="1054636" y="4569977"/>
            <a:ext cx="7200800" cy="1384995"/>
          </a:xfrm>
          <a:prstGeom prst="rect">
            <a:avLst/>
          </a:prstGeom>
          <a:noFill/>
        </p:spPr>
        <p:txBody>
          <a:bodyPr wrap="square" rtlCol="0">
            <a:spAutoFit/>
          </a:bodyPr>
          <a:lstStyle/>
          <a:p>
            <a:r>
              <a:rPr lang="en-US" altLang="zh-TW" dirty="0"/>
              <a:t>T</a:t>
            </a:r>
            <a:r>
              <a:rPr lang="en-US" altLang="zh-TW" dirty="0" smtClean="0"/>
              <a:t>hin barrier device still has superior speed performance to thick barrier device at elevated temperature !! </a:t>
            </a:r>
            <a:r>
              <a:rPr lang="en-US" altLang="zh-TW" b="1" u="sng" dirty="0" smtClean="0">
                <a:solidFill>
                  <a:srgbClr val="FF0000"/>
                </a:solidFill>
              </a:rPr>
              <a:t>(110 degree C)</a:t>
            </a:r>
            <a:endParaRPr lang="zh-TW" altLang="en-US" b="1" u="sng"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smtClean="0">
                <a:solidFill>
                  <a:srgbClr val="FF6600"/>
                </a:solidFill>
                <a:latin typeface="Times New Roman" pitchFamily="18" charset="0"/>
              </a:rPr>
              <a:t>Outline</a:t>
            </a:r>
          </a:p>
        </p:txBody>
      </p:sp>
      <p:sp>
        <p:nvSpPr>
          <p:cNvPr id="409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chemeClr val="accent2"/>
                </a:solidFill>
              </a:rPr>
              <a:t>Motivation</a:t>
            </a:r>
          </a:p>
          <a:p>
            <a:pPr eaLnBrk="1" hangingPunct="1"/>
            <a:r>
              <a:rPr lang="en-US" altLang="zh-TW" dirty="0" smtClean="0">
                <a:solidFill>
                  <a:srgbClr val="0070C0"/>
                </a:solidFill>
              </a:rPr>
              <a:t>Internal: Active Layer Design (Thin barrier) </a:t>
            </a:r>
          </a:p>
          <a:p>
            <a:pPr eaLnBrk="1" hangingPunct="1"/>
            <a:r>
              <a:rPr lang="en-US" altLang="zh-TW" dirty="0" smtClean="0">
                <a:solidFill>
                  <a:srgbClr val="0070C0"/>
                </a:solidFill>
              </a:rPr>
              <a:t>External: Miniaturized LED on PS Substrate</a:t>
            </a:r>
          </a:p>
          <a:p>
            <a:pPr eaLnBrk="1" hangingPunct="1"/>
            <a:r>
              <a:rPr lang="en-US" altLang="zh-TW" dirty="0" smtClean="0">
                <a:solidFill>
                  <a:schemeClr val="accent2"/>
                </a:solidFill>
              </a:rPr>
              <a:t>Measurement Results </a:t>
            </a:r>
          </a:p>
          <a:p>
            <a:pPr eaLnBrk="1" hangingPunct="1"/>
            <a:r>
              <a:rPr lang="en-US" altLang="zh-TW" dirty="0" smtClean="0">
                <a:solidFill>
                  <a:srgbClr val="FF0000"/>
                </a:solidFill>
              </a:rPr>
              <a:t>Conclusion </a:t>
            </a:r>
          </a:p>
        </p:txBody>
      </p:sp>
      <p:sp>
        <p:nvSpPr>
          <p:cNvPr id="40964" name="投影片編號版面配置區 4"/>
          <p:cNvSpPr>
            <a:spLocks noGrp="1"/>
          </p:cNvSpPr>
          <p:nvPr>
            <p:ph type="sldNum" sz="quarter" idx="12"/>
          </p:nvPr>
        </p:nvSpPr>
        <p:spPr>
          <a:noFill/>
        </p:spPr>
        <p:txBody>
          <a:bodyPr/>
          <a:lstStyle/>
          <a:p>
            <a:fld id="{12C35682-797D-417F-908A-29D189478AF8}" type="slidenum">
              <a:rPr lang="en-US" altLang="zh-TW" smtClean="0"/>
              <a:pPr/>
              <a:t>31</a:t>
            </a:fld>
            <a:endParaRPr lang="en-US" altLang="zh-TW" smtClean="0"/>
          </a:p>
        </p:txBody>
      </p:sp>
    </p:spTree>
    <p:extLst>
      <p:ext uri="{BB962C8B-B14F-4D97-AF65-F5344CB8AC3E}">
        <p14:creationId xmlns:p14="http://schemas.microsoft.com/office/powerpoint/2010/main" val="431469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a:t>
            </a:r>
            <a:endParaRPr lang="zh-TW" altLang="en-US" dirty="0"/>
          </a:p>
        </p:txBody>
      </p:sp>
      <p:sp>
        <p:nvSpPr>
          <p:cNvPr id="3" name="內容版面配置區 2"/>
          <p:cNvSpPr>
            <a:spLocks noGrp="1"/>
          </p:cNvSpPr>
          <p:nvPr>
            <p:ph idx="1"/>
          </p:nvPr>
        </p:nvSpPr>
        <p:spPr/>
        <p:txBody>
          <a:bodyPr/>
          <a:lstStyle/>
          <a:p>
            <a:r>
              <a:rPr lang="en-US" altLang="zh-TW" sz="2400" dirty="0" smtClean="0"/>
              <a:t>Lower and lower cost of </a:t>
            </a:r>
            <a:r>
              <a:rPr lang="en-US" altLang="zh-TW" sz="2400" dirty="0" err="1" smtClean="0"/>
              <a:t>GaN</a:t>
            </a:r>
            <a:r>
              <a:rPr lang="en-US" altLang="zh-TW" sz="2400" dirty="0" smtClean="0"/>
              <a:t> LED should drive us to replace red RCLED for POF communication due to its superior high-T performance  </a:t>
            </a:r>
          </a:p>
          <a:p>
            <a:r>
              <a:rPr lang="en-US" altLang="zh-TW" sz="2400" dirty="0" smtClean="0"/>
              <a:t>Thin </a:t>
            </a:r>
            <a:r>
              <a:rPr lang="en-US" altLang="zh-TW" sz="2400" dirty="0" err="1" smtClean="0"/>
              <a:t>GaN</a:t>
            </a:r>
            <a:r>
              <a:rPr lang="en-US" altLang="zh-TW" sz="2400" dirty="0" smtClean="0"/>
              <a:t> barrier layers really works to improve speed and power performance of LED </a:t>
            </a:r>
            <a:endParaRPr lang="en-US" altLang="zh-TW" sz="2400" dirty="0"/>
          </a:p>
          <a:p>
            <a:r>
              <a:rPr lang="en-US" altLang="zh-TW" sz="2400" dirty="0" smtClean="0"/>
              <a:t>Record high (~1 GHz) 3-dB O-E bandwidth among all visible LEDs have been demonstrated     </a:t>
            </a:r>
            <a:endParaRPr lang="zh-TW" altLang="en-US" sz="2400" dirty="0"/>
          </a:p>
        </p:txBody>
      </p:sp>
      <p:sp>
        <p:nvSpPr>
          <p:cNvPr id="4" name="投影片編號版面配置區 3"/>
          <p:cNvSpPr>
            <a:spLocks noGrp="1"/>
          </p:cNvSpPr>
          <p:nvPr>
            <p:ph type="sldNum" sz="quarter" idx="12"/>
          </p:nvPr>
        </p:nvSpPr>
        <p:spPr/>
        <p:txBody>
          <a:bodyPr/>
          <a:lstStyle/>
          <a:p>
            <a:pPr>
              <a:defRPr/>
            </a:pPr>
            <a:fld id="{07911228-C836-4BFE-872A-EED8FEA2193C}" type="slidenum">
              <a:rPr lang="en-US" altLang="zh-TW" smtClean="0"/>
              <a:pPr>
                <a:defRPr/>
              </a:pPr>
              <a:t>32</a:t>
            </a:fld>
            <a:endParaRPr lang="en-US" altLang="zh-TW"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395288" y="2924175"/>
            <a:ext cx="8413750" cy="914400"/>
          </a:xfrm>
          <a:prstGeom prst="rect">
            <a:avLst/>
          </a:prstGeom>
          <a:gradFill flip="none" rotWithShape="1">
            <a:gsLst>
              <a:gs pos="0">
                <a:srgbClr val="FFFF00"/>
              </a:gs>
              <a:gs pos="39999">
                <a:srgbClr val="85C2FF"/>
              </a:gs>
              <a:gs pos="46001">
                <a:srgbClr val="C4D6EB"/>
              </a:gs>
              <a:gs pos="85001">
                <a:srgbClr val="FFEBFA"/>
              </a:gs>
              <a:gs pos="100000">
                <a:srgbClr val="FFEBFA"/>
              </a:gs>
            </a:gsLst>
            <a:path path="circle">
              <a:fillToRect r="100000" b="100000"/>
            </a:path>
            <a:tileRect l="-100000" t="-100000"/>
          </a:gradFill>
          <a:ln w="9525" algn="ctr">
            <a:noFill/>
            <a:miter lim="800000"/>
            <a:headEnd/>
            <a:tailEnd/>
          </a:ln>
        </p:spPr>
        <p:txBody>
          <a:bodyPr wrap="none">
            <a:spAutoFit/>
          </a:bodyPr>
          <a:lstStyle/>
          <a:p>
            <a:pPr algn="ctr">
              <a:defRPr/>
            </a:pPr>
            <a:r>
              <a:rPr lang="en-US" altLang="zh-TW" sz="5400" b="1" i="1" dirty="0">
                <a:solidFill>
                  <a:srgbClr val="FF0000"/>
                </a:solidFill>
                <a:latin typeface="Times New Roman" pitchFamily="18" charset="0"/>
              </a:rPr>
              <a:t>Thank you for your attention</a:t>
            </a:r>
          </a:p>
        </p:txBody>
      </p:sp>
      <p:sp>
        <p:nvSpPr>
          <p:cNvPr id="77829" name="投影片編號版面配置區 4"/>
          <p:cNvSpPr>
            <a:spLocks noGrp="1"/>
          </p:cNvSpPr>
          <p:nvPr>
            <p:ph type="sldNum" sz="quarter" idx="12"/>
          </p:nvPr>
        </p:nvSpPr>
        <p:spPr>
          <a:noFill/>
        </p:spPr>
        <p:txBody>
          <a:bodyPr/>
          <a:lstStyle/>
          <a:p>
            <a:fld id="{8DCB4FE7-21C2-4473-AD39-C14C6648453C}" type="slidenum">
              <a:rPr lang="en-US" altLang="zh-TW" smtClean="0"/>
              <a:pPr/>
              <a:t>33</a:t>
            </a:fld>
            <a:endParaRPr lang="en-US" altLang="zh-TW"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100000"/>
                                  </p:iterate>
                                  <p:childTnLst>
                                    <p:set>
                                      <p:cBhvr>
                                        <p:cTn id="6" dur="1" fill="hold">
                                          <p:stCondLst>
                                            <p:cond delay="0"/>
                                          </p:stCondLst>
                                        </p:cTn>
                                        <p:tgtEl>
                                          <p:spTgt spid="71683"/>
                                        </p:tgtEl>
                                        <p:attrNameLst>
                                          <p:attrName>style.visibility</p:attrName>
                                        </p:attrNameLst>
                                      </p:cBhvr>
                                      <p:to>
                                        <p:strVal val="visible"/>
                                      </p:to>
                                    </p:set>
                                    <p:anim calcmode="discrete" valueType="clr">
                                      <p:cBhvr override="childStyle">
                                        <p:cTn id="7" dur="80"/>
                                        <p:tgtEl>
                                          <p:spTgt spid="716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83"/>
                                        </p:tgtEl>
                                        <p:attrNameLst>
                                          <p:attrName>fillcolor</p:attrName>
                                        </p:attrNameLst>
                                      </p:cBhvr>
                                      <p:tavLst>
                                        <p:tav tm="0">
                                          <p:val>
                                            <p:clrVal>
                                              <a:schemeClr val="accent2"/>
                                            </p:clrVal>
                                          </p:val>
                                        </p:tav>
                                        <p:tav tm="50000">
                                          <p:val>
                                            <p:clrVal>
                                              <a:schemeClr val="hlink"/>
                                            </p:clrVal>
                                          </p:val>
                                        </p:tav>
                                      </p:tavLst>
                                    </p:anim>
                                    <p:set>
                                      <p:cBhvr>
                                        <p:cTn id="9" dur="80"/>
                                        <p:tgtEl>
                                          <p:spTgt spid="716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smtClean="0">
                <a:solidFill>
                  <a:srgbClr val="FF6600"/>
                </a:solidFill>
                <a:latin typeface="Times New Roman" pitchFamily="18" charset="0"/>
              </a:rPr>
              <a:t>Outline</a:t>
            </a:r>
          </a:p>
        </p:txBody>
      </p:sp>
      <p:sp>
        <p:nvSpPr>
          <p:cNvPr id="409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chemeClr val="accent2"/>
                </a:solidFill>
              </a:rPr>
              <a:t>Motivation</a:t>
            </a:r>
          </a:p>
          <a:p>
            <a:pPr eaLnBrk="1" hangingPunct="1"/>
            <a:r>
              <a:rPr lang="en-US" altLang="zh-TW" dirty="0" smtClean="0">
                <a:solidFill>
                  <a:schemeClr val="accent2"/>
                </a:solidFill>
              </a:rPr>
              <a:t>Internal: Active Layer Design (Thin barrier) </a:t>
            </a:r>
          </a:p>
          <a:p>
            <a:pPr eaLnBrk="1" hangingPunct="1"/>
            <a:r>
              <a:rPr lang="en-US" altLang="zh-TW" dirty="0" smtClean="0">
                <a:solidFill>
                  <a:schemeClr val="accent2"/>
                </a:solidFill>
              </a:rPr>
              <a:t>External: Miniaturized LED on PS Substrate</a:t>
            </a:r>
          </a:p>
          <a:p>
            <a:pPr eaLnBrk="1" hangingPunct="1"/>
            <a:r>
              <a:rPr lang="en-US" altLang="zh-TW" dirty="0" smtClean="0">
                <a:solidFill>
                  <a:schemeClr val="accent2"/>
                </a:solidFill>
              </a:rPr>
              <a:t>Measurement Results </a:t>
            </a:r>
          </a:p>
          <a:p>
            <a:pPr eaLnBrk="1" hangingPunct="1"/>
            <a:r>
              <a:rPr lang="en-US" altLang="zh-TW" dirty="0" smtClean="0">
                <a:solidFill>
                  <a:schemeClr val="accent2"/>
                </a:solidFill>
              </a:rPr>
              <a:t>Conclusion </a:t>
            </a:r>
          </a:p>
        </p:txBody>
      </p:sp>
      <p:sp>
        <p:nvSpPr>
          <p:cNvPr id="40964" name="投影片編號版面配置區 4"/>
          <p:cNvSpPr>
            <a:spLocks noGrp="1"/>
          </p:cNvSpPr>
          <p:nvPr>
            <p:ph type="sldNum" sz="quarter" idx="12"/>
          </p:nvPr>
        </p:nvSpPr>
        <p:spPr>
          <a:noFill/>
        </p:spPr>
        <p:txBody>
          <a:bodyPr/>
          <a:lstStyle/>
          <a:p>
            <a:fld id="{12C35682-797D-417F-908A-29D189478AF8}" type="slidenum">
              <a:rPr lang="en-US" altLang="zh-TW" smtClean="0"/>
              <a:pPr/>
              <a:t>4</a:t>
            </a:fld>
            <a:endParaRPr lang="en-US" altLang="zh-TW"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smtClean="0">
                <a:solidFill>
                  <a:srgbClr val="FF6600"/>
                </a:solidFill>
                <a:latin typeface="Times New Roman" pitchFamily="18" charset="0"/>
              </a:rPr>
              <a:t>Outline</a:t>
            </a:r>
          </a:p>
        </p:txBody>
      </p:sp>
      <p:sp>
        <p:nvSpPr>
          <p:cNvPr id="409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rgbClr val="FF0000"/>
                </a:solidFill>
              </a:rPr>
              <a:t>Motivation</a:t>
            </a:r>
          </a:p>
          <a:p>
            <a:pPr eaLnBrk="1" hangingPunct="1"/>
            <a:r>
              <a:rPr lang="en-US" altLang="zh-TW" dirty="0" smtClean="0">
                <a:solidFill>
                  <a:schemeClr val="accent2"/>
                </a:solidFill>
              </a:rPr>
              <a:t>Internal: Active Layer Design (Thin barrier) </a:t>
            </a:r>
          </a:p>
          <a:p>
            <a:pPr eaLnBrk="1" hangingPunct="1"/>
            <a:r>
              <a:rPr lang="en-US" altLang="zh-TW" dirty="0" smtClean="0">
                <a:solidFill>
                  <a:schemeClr val="accent2"/>
                </a:solidFill>
              </a:rPr>
              <a:t>External: Miniaturized LED on PS Substrate</a:t>
            </a:r>
          </a:p>
          <a:p>
            <a:pPr eaLnBrk="1" hangingPunct="1"/>
            <a:r>
              <a:rPr lang="en-US" altLang="zh-TW" dirty="0" smtClean="0">
                <a:solidFill>
                  <a:schemeClr val="accent2"/>
                </a:solidFill>
              </a:rPr>
              <a:t>Measurement Results </a:t>
            </a:r>
          </a:p>
          <a:p>
            <a:pPr eaLnBrk="1" hangingPunct="1"/>
            <a:r>
              <a:rPr lang="en-US" altLang="zh-TW" dirty="0" smtClean="0">
                <a:solidFill>
                  <a:schemeClr val="accent2"/>
                </a:solidFill>
              </a:rPr>
              <a:t>Conclusion </a:t>
            </a:r>
          </a:p>
        </p:txBody>
      </p:sp>
      <p:sp>
        <p:nvSpPr>
          <p:cNvPr id="40964" name="投影片編號版面配置區 4"/>
          <p:cNvSpPr>
            <a:spLocks noGrp="1"/>
          </p:cNvSpPr>
          <p:nvPr>
            <p:ph type="sldNum" sz="quarter" idx="12"/>
          </p:nvPr>
        </p:nvSpPr>
        <p:spPr>
          <a:noFill/>
        </p:spPr>
        <p:txBody>
          <a:bodyPr/>
          <a:lstStyle/>
          <a:p>
            <a:fld id="{12C35682-797D-417F-908A-29D189478AF8}" type="slidenum">
              <a:rPr lang="en-US" altLang="zh-TW" smtClean="0"/>
              <a:pPr/>
              <a:t>5</a:t>
            </a:fld>
            <a:endParaRPr lang="en-US" altLang="zh-TW" smtClean="0"/>
          </a:p>
        </p:txBody>
      </p:sp>
    </p:spTree>
    <p:extLst>
      <p:ext uri="{BB962C8B-B14F-4D97-AF65-F5344CB8AC3E}">
        <p14:creationId xmlns:p14="http://schemas.microsoft.com/office/powerpoint/2010/main" val="488202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C:\Users\Dylan\Desktop\新增資料夾\fiber to the home1.bmp"/>
          <p:cNvPicPr>
            <a:picLocks noChangeAspect="1" noChangeArrowheads="1"/>
          </p:cNvPicPr>
          <p:nvPr/>
        </p:nvPicPr>
        <p:blipFill>
          <a:blip r:embed="rId3" cstate="print"/>
          <a:srcRect/>
          <a:stretch>
            <a:fillRect/>
          </a:stretch>
        </p:blipFill>
        <p:spPr bwMode="auto">
          <a:xfrm>
            <a:off x="4765675" y="3248025"/>
            <a:ext cx="4270375" cy="2773363"/>
          </a:xfrm>
          <a:prstGeom prst="rect">
            <a:avLst/>
          </a:prstGeom>
          <a:noFill/>
          <a:ln w="63500">
            <a:solidFill>
              <a:srgbClr val="00FF00"/>
            </a:solidFill>
            <a:miter lim="800000"/>
            <a:headEnd/>
            <a:tailEnd/>
          </a:ln>
        </p:spPr>
      </p:pic>
      <p:sp>
        <p:nvSpPr>
          <p:cNvPr id="43011" name="標題 1"/>
          <p:cNvSpPr>
            <a:spLocks noGrp="1"/>
          </p:cNvSpPr>
          <p:nvPr>
            <p:ph type="title"/>
          </p:nvPr>
        </p:nvSpPr>
        <p:spPr bwMode="auto">
          <a:xfrm>
            <a:off x="457200" y="346075"/>
            <a:ext cx="8229600" cy="1082675"/>
          </a:xfrm>
          <a:noFill/>
          <a:ln>
            <a:miter lim="800000"/>
            <a:headEnd/>
            <a:tailEnd/>
          </a:ln>
        </p:spPr>
        <p:txBody>
          <a:bodyPr vert="horz" wrap="square" lIns="91440" tIns="45720" rIns="91440" bIns="45720" numCol="1" anchor="t" anchorCtr="0" compatLnSpc="1">
            <a:prstTxWarp prst="textNoShape">
              <a:avLst/>
            </a:prstTxWarp>
          </a:bodyPr>
          <a:lstStyle/>
          <a:p>
            <a:r>
              <a:rPr lang="en-US" altLang="zh-TW" sz="4600" smtClean="0">
                <a:solidFill>
                  <a:srgbClr val="FF6600"/>
                </a:solidFill>
                <a:latin typeface="Times New Roman" pitchFamily="18" charset="0"/>
                <a:ea typeface="標楷體" pitchFamily="65" charset="-120"/>
                <a:cs typeface="Times New Roman" pitchFamily="18" charset="0"/>
              </a:rPr>
              <a:t>Motivation</a:t>
            </a:r>
            <a:endParaRPr lang="zh-TW" altLang="en-US" sz="4600" smtClean="0">
              <a:solidFill>
                <a:srgbClr val="FF6600"/>
              </a:solidFill>
              <a:latin typeface="Times New Roman" pitchFamily="18" charset="0"/>
              <a:ea typeface="標楷體" pitchFamily="65" charset="-120"/>
              <a:cs typeface="Times New Roman" pitchFamily="18" charset="0"/>
            </a:endParaRPr>
          </a:p>
        </p:txBody>
      </p:sp>
      <p:pic>
        <p:nvPicPr>
          <p:cNvPr id="43012" name="Picture 3" descr="C:\Users\Dylan\Desktop\333.bmp"/>
          <p:cNvPicPr>
            <a:picLocks noChangeAspect="1" noChangeArrowheads="1"/>
          </p:cNvPicPr>
          <p:nvPr/>
        </p:nvPicPr>
        <p:blipFill>
          <a:blip r:embed="rId4" cstate="print"/>
          <a:srcRect/>
          <a:stretch>
            <a:fillRect/>
          </a:stretch>
        </p:blipFill>
        <p:spPr bwMode="auto">
          <a:xfrm>
            <a:off x="107950" y="3248025"/>
            <a:ext cx="4589463" cy="2773363"/>
          </a:xfrm>
          <a:prstGeom prst="rect">
            <a:avLst/>
          </a:prstGeom>
          <a:noFill/>
          <a:ln w="63500">
            <a:solidFill>
              <a:srgbClr val="00FF00"/>
            </a:solidFill>
            <a:miter lim="800000"/>
            <a:headEnd/>
            <a:tailEnd/>
          </a:ln>
        </p:spPr>
      </p:pic>
      <p:sp>
        <p:nvSpPr>
          <p:cNvPr id="28678" name="矩形 5"/>
          <p:cNvSpPr>
            <a:spLocks noChangeArrowheads="1"/>
          </p:cNvSpPr>
          <p:nvPr/>
        </p:nvSpPr>
        <p:spPr bwMode="auto">
          <a:xfrm>
            <a:off x="757238" y="1773238"/>
            <a:ext cx="7775575" cy="831850"/>
          </a:xfrm>
          <a:prstGeom prst="rect">
            <a:avLst/>
          </a:prstGeom>
          <a:noFill/>
          <a:ln w="63500">
            <a:solidFill>
              <a:srgbClr val="0000FF"/>
            </a:solidFill>
            <a:miter lim="800000"/>
            <a:headEnd/>
            <a:tailEnd/>
          </a:ln>
        </p:spPr>
        <p:txBody>
          <a:bodyPr>
            <a:spAutoFit/>
          </a:bodyPr>
          <a:lstStyle/>
          <a:p>
            <a:pPr marL="342900" indent="-342900">
              <a:spcBef>
                <a:spcPct val="20000"/>
              </a:spcBef>
              <a:buFontTx/>
              <a:buBlip>
                <a:blip r:embed="rId5"/>
              </a:buBlip>
              <a:defRPr/>
            </a:pPr>
            <a:r>
              <a:rPr lang="en-US" altLang="zh-TW" sz="2400" b="1" dirty="0">
                <a:solidFill>
                  <a:srgbClr val="003366"/>
                </a:solidFill>
                <a:latin typeface="Times New Roman" pitchFamily="18" charset="0"/>
                <a:ea typeface="+mn-ea"/>
              </a:rPr>
              <a:t>POF-ALL: The users can afford the super high speed internet engineer</a:t>
            </a:r>
            <a:endParaRPr lang="zh-TW" altLang="en-US" sz="2400" b="1" dirty="0">
              <a:solidFill>
                <a:srgbClr val="003366"/>
              </a:solidFill>
              <a:latin typeface="Times New Roman" pitchFamily="18" charset="0"/>
              <a:ea typeface="+mn-ea"/>
            </a:endParaRPr>
          </a:p>
        </p:txBody>
      </p:sp>
      <p:grpSp>
        <p:nvGrpSpPr>
          <p:cNvPr id="43014" name="群組 10"/>
          <p:cNvGrpSpPr>
            <a:grpSpLocks/>
          </p:cNvGrpSpPr>
          <p:nvPr/>
        </p:nvGrpSpPr>
        <p:grpSpPr bwMode="auto">
          <a:xfrm>
            <a:off x="539750" y="2671763"/>
            <a:ext cx="8353425" cy="461962"/>
            <a:chOff x="539552" y="5661248"/>
            <a:chExt cx="8353425" cy="461665"/>
          </a:xfrm>
        </p:grpSpPr>
        <p:sp>
          <p:nvSpPr>
            <p:cNvPr id="28677" name="Text Box 8"/>
            <p:cNvSpPr txBox="1">
              <a:spLocks noChangeArrowheads="1"/>
            </p:cNvSpPr>
            <p:nvPr/>
          </p:nvSpPr>
          <p:spPr bwMode="auto">
            <a:xfrm>
              <a:off x="539552" y="5661248"/>
              <a:ext cx="8353425" cy="461665"/>
            </a:xfrm>
            <a:prstGeom prst="rect">
              <a:avLst/>
            </a:prstGeom>
            <a:noFill/>
            <a:ln w="63500">
              <a:solidFill>
                <a:srgbClr val="FF0000"/>
              </a:solidFill>
              <a:miter lim="800000"/>
              <a:headEnd/>
              <a:tailEnd/>
            </a:ln>
          </p:spPr>
          <p:txBody>
            <a:bodyPr>
              <a:spAutoFit/>
            </a:bodyPr>
            <a:lstStyle/>
            <a:p>
              <a:pPr marL="342900" indent="-342900" algn="ctr">
                <a:spcBef>
                  <a:spcPct val="20000"/>
                </a:spcBef>
                <a:defRPr/>
              </a:pPr>
              <a:r>
                <a:rPr lang="en-US" altLang="zh-TW" sz="2400" b="1" dirty="0">
                  <a:solidFill>
                    <a:srgbClr val="003366"/>
                  </a:solidFill>
                  <a:latin typeface="Times New Roman" pitchFamily="18" charset="0"/>
                  <a:ea typeface="+mn-ea"/>
                </a:rPr>
                <a:t>Fiber To The Home                        Fiber To The Room(Desk)</a:t>
              </a:r>
            </a:p>
          </p:txBody>
        </p:sp>
        <p:cxnSp>
          <p:nvCxnSpPr>
            <p:cNvPr id="8" name="直線單箭頭接點 7"/>
            <p:cNvCxnSpPr/>
            <p:nvPr/>
          </p:nvCxnSpPr>
          <p:spPr>
            <a:xfrm>
              <a:off x="3492302" y="5907152"/>
              <a:ext cx="1584325"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3015" name="Text Box 8"/>
          <p:cNvSpPr txBox="1">
            <a:spLocks noChangeArrowheads="1"/>
          </p:cNvSpPr>
          <p:nvPr/>
        </p:nvSpPr>
        <p:spPr bwMode="auto">
          <a:xfrm>
            <a:off x="-36513" y="1181100"/>
            <a:ext cx="3455988" cy="519113"/>
          </a:xfrm>
          <a:prstGeom prst="rect">
            <a:avLst/>
          </a:prstGeom>
          <a:noFill/>
          <a:ln w="9525">
            <a:noFill/>
            <a:miter lim="800000"/>
            <a:headEnd/>
            <a:tailEnd/>
          </a:ln>
        </p:spPr>
        <p:txBody>
          <a:bodyPr>
            <a:spAutoFit/>
          </a:bodyPr>
          <a:lstStyle/>
          <a:p>
            <a:pPr algn="ctr">
              <a:spcBef>
                <a:spcPct val="50000"/>
              </a:spcBef>
            </a:pPr>
            <a:r>
              <a:rPr lang="en-US" altLang="zh-TW">
                <a:solidFill>
                  <a:srgbClr val="FF0000"/>
                </a:solidFill>
                <a:latin typeface="Times New Roman" pitchFamily="18" charset="0"/>
              </a:rPr>
              <a:t>POF Communication</a:t>
            </a:r>
          </a:p>
        </p:txBody>
      </p:sp>
      <p:sp>
        <p:nvSpPr>
          <p:cNvPr id="43016" name="投影片編號版面配置區 10"/>
          <p:cNvSpPr>
            <a:spLocks noGrp="1"/>
          </p:cNvSpPr>
          <p:nvPr>
            <p:ph type="sldNum" sz="quarter" idx="12"/>
          </p:nvPr>
        </p:nvSpPr>
        <p:spPr>
          <a:xfrm>
            <a:off x="7019925" y="6553200"/>
            <a:ext cx="2133600" cy="476250"/>
          </a:xfrm>
          <a:noFill/>
        </p:spPr>
        <p:txBody>
          <a:bodyPr/>
          <a:lstStyle/>
          <a:p>
            <a:fld id="{DF9FB3DC-682B-4F89-99F5-2896996C8356}" type="slidenum">
              <a:rPr lang="en-US" altLang="zh-TW" smtClean="0"/>
              <a:pPr/>
              <a:t>6</a:t>
            </a:fld>
            <a:endParaRPr lang="en-US" altLang="zh-TW"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標題 1"/>
          <p:cNvSpPr>
            <a:spLocks noGrp="1"/>
          </p:cNvSpPr>
          <p:nvPr>
            <p:ph type="title"/>
          </p:nvPr>
        </p:nvSpPr>
        <p:spPr bwMode="auto">
          <a:xfrm>
            <a:off x="-1044624" y="116632"/>
            <a:ext cx="10945216"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zh-TW" sz="2800" dirty="0" smtClean="0">
                <a:solidFill>
                  <a:srgbClr val="FF6600"/>
                </a:solidFill>
                <a:latin typeface="Times New Roman" pitchFamily="18" charset="0"/>
                <a:ea typeface="標楷體" pitchFamily="65" charset="-120"/>
                <a:cs typeface="Times New Roman" pitchFamily="18" charset="0"/>
              </a:rPr>
              <a:t>The Beginning of Red for POF: at USA (HP Company)</a:t>
            </a:r>
            <a:endParaRPr lang="zh-TW" altLang="en-US" sz="2800" dirty="0" smtClean="0">
              <a:ea typeface="標楷體" pitchFamily="65" charset="-120"/>
              <a:cs typeface="Times New Roman" pitchFamily="18" charset="0"/>
            </a:endParaRPr>
          </a:p>
        </p:txBody>
      </p:sp>
      <p:sp>
        <p:nvSpPr>
          <p:cNvPr id="45064" name="Text Box 8"/>
          <p:cNvSpPr txBox="1">
            <a:spLocks noChangeArrowheads="1"/>
          </p:cNvSpPr>
          <p:nvPr/>
        </p:nvSpPr>
        <p:spPr bwMode="auto">
          <a:xfrm>
            <a:off x="467544" y="764704"/>
            <a:ext cx="4608512" cy="1569660"/>
          </a:xfrm>
          <a:prstGeom prst="rect">
            <a:avLst/>
          </a:prstGeom>
          <a:noFill/>
          <a:ln w="9525">
            <a:noFill/>
            <a:miter lim="800000"/>
            <a:headEnd/>
            <a:tailEnd/>
          </a:ln>
        </p:spPr>
        <p:txBody>
          <a:bodyPr wrap="square">
            <a:spAutoFit/>
          </a:bodyPr>
          <a:lstStyle/>
          <a:p>
            <a:pPr algn="just">
              <a:spcBef>
                <a:spcPct val="50000"/>
              </a:spcBef>
            </a:pPr>
            <a:r>
              <a:rPr lang="en-US" altLang="zh-TW" sz="2400" dirty="0" smtClean="0">
                <a:solidFill>
                  <a:srgbClr val="FF0000"/>
                </a:solidFill>
                <a:latin typeface="Times New Roman" pitchFamily="18" charset="0"/>
              </a:rPr>
              <a:t>Demand </a:t>
            </a:r>
            <a:r>
              <a:rPr lang="en-US" altLang="zh-TW" sz="2400" b="1" u="sng" dirty="0" smtClean="0">
                <a:solidFill>
                  <a:srgbClr val="FF0000"/>
                </a:solidFill>
                <a:latin typeface="Times New Roman" pitchFamily="18" charset="0"/>
              </a:rPr>
              <a:t>(at ~1980s’): </a:t>
            </a:r>
            <a:r>
              <a:rPr lang="en-US" altLang="zh-TW" sz="2400" dirty="0" smtClean="0">
                <a:solidFill>
                  <a:srgbClr val="FF0000"/>
                </a:solidFill>
                <a:latin typeface="Times New Roman" pitchFamily="18" charset="0"/>
              </a:rPr>
              <a:t>For In-car data communication (to avoid the interference from engine and electrical power generator)  </a:t>
            </a:r>
            <a:endParaRPr lang="en-US" altLang="zh-TW" sz="2400" dirty="0">
              <a:solidFill>
                <a:srgbClr val="FF0000"/>
              </a:solidFill>
              <a:latin typeface="Times New Roman" pitchFamily="18" charset="0"/>
            </a:endParaRPr>
          </a:p>
        </p:txBody>
      </p:sp>
      <p:sp>
        <p:nvSpPr>
          <p:cNvPr id="37900" name="文字方塊 13"/>
          <p:cNvSpPr txBox="1">
            <a:spLocks noChangeArrowheads="1"/>
          </p:cNvSpPr>
          <p:nvPr/>
        </p:nvSpPr>
        <p:spPr bwMode="auto">
          <a:xfrm>
            <a:off x="611560" y="2348880"/>
            <a:ext cx="7920880" cy="1323439"/>
          </a:xfrm>
          <a:prstGeom prst="rect">
            <a:avLst/>
          </a:prstGeom>
          <a:solidFill>
            <a:schemeClr val="accent6">
              <a:lumMod val="20000"/>
              <a:lumOff val="80000"/>
            </a:schemeClr>
          </a:solidFill>
          <a:ln w="63500">
            <a:noFill/>
            <a:miter lim="800000"/>
            <a:headEnd/>
            <a:tailEnd/>
          </a:ln>
        </p:spPr>
        <p:txBody>
          <a:bodyPr wrap="square">
            <a:spAutoFit/>
          </a:bodyPr>
          <a:lstStyle/>
          <a:p>
            <a:pPr algn="ctr">
              <a:defRPr/>
            </a:pPr>
            <a:r>
              <a:rPr lang="en-US" altLang="zh-TW" dirty="0" smtClean="0">
                <a:solidFill>
                  <a:srgbClr val="FF0000"/>
                </a:solidFill>
                <a:ea typeface="新細明體" charset="-120"/>
              </a:rPr>
              <a:t>Solution from HP (for Ford) : Red </a:t>
            </a:r>
            <a:r>
              <a:rPr lang="en-US" altLang="zh-TW" dirty="0">
                <a:solidFill>
                  <a:srgbClr val="FF0000"/>
                </a:solidFill>
                <a:ea typeface="新細明體" charset="-120"/>
              </a:rPr>
              <a:t>RCLED </a:t>
            </a:r>
            <a:r>
              <a:rPr lang="en-US" altLang="zh-TW" dirty="0">
                <a:ea typeface="新細明體" charset="-120"/>
              </a:rPr>
              <a:t>+ </a:t>
            </a:r>
            <a:r>
              <a:rPr lang="en-US" altLang="zh-TW" dirty="0">
                <a:solidFill>
                  <a:srgbClr val="FF0000"/>
                </a:solidFill>
                <a:ea typeface="新細明體" charset="-120"/>
              </a:rPr>
              <a:t>PMMA </a:t>
            </a:r>
            <a:r>
              <a:rPr lang="en-US" altLang="zh-TW" dirty="0" smtClean="0">
                <a:solidFill>
                  <a:srgbClr val="FF0000"/>
                </a:solidFill>
                <a:ea typeface="新細明體" charset="-120"/>
              </a:rPr>
              <a:t>POF</a:t>
            </a:r>
          </a:p>
          <a:p>
            <a:pPr algn="ctr">
              <a:defRPr/>
            </a:pPr>
            <a:r>
              <a:rPr lang="en-US" altLang="zh-TW" sz="2400" dirty="0" smtClean="0">
                <a:solidFill>
                  <a:srgbClr val="FF0000"/>
                </a:solidFill>
                <a:ea typeface="新細明體" charset="-120"/>
              </a:rPr>
              <a:t>No good green light source during that time </a:t>
            </a:r>
            <a:endParaRPr lang="zh-TW" altLang="en-US" sz="2400" dirty="0">
              <a:solidFill>
                <a:srgbClr val="FF0000"/>
              </a:solidFill>
              <a:ea typeface="新細明體" charset="-120"/>
            </a:endParaRPr>
          </a:p>
        </p:txBody>
      </p:sp>
      <p:sp>
        <p:nvSpPr>
          <p:cNvPr id="45071" name="投影片編號版面配置區 15"/>
          <p:cNvSpPr>
            <a:spLocks noGrp="1"/>
          </p:cNvSpPr>
          <p:nvPr>
            <p:ph type="sldNum" sz="quarter" idx="12"/>
          </p:nvPr>
        </p:nvSpPr>
        <p:spPr>
          <a:noFill/>
        </p:spPr>
        <p:txBody>
          <a:bodyPr/>
          <a:lstStyle/>
          <a:p>
            <a:fld id="{F0B77F0D-B3E6-46B9-AFDF-90C336D9257E}" type="slidenum">
              <a:rPr lang="en-US" altLang="zh-TW" smtClean="0"/>
              <a:pPr/>
              <a:t>7</a:t>
            </a:fld>
            <a:endParaRPr lang="en-US" altLang="zh-TW" smtClean="0"/>
          </a:p>
        </p:txBody>
      </p:sp>
      <p:pic>
        <p:nvPicPr>
          <p:cNvPr id="120834" name="Picture 2"/>
          <p:cNvPicPr>
            <a:picLocks noChangeAspect="1" noChangeArrowheads="1"/>
          </p:cNvPicPr>
          <p:nvPr/>
        </p:nvPicPr>
        <p:blipFill>
          <a:blip r:embed="rId2" cstate="print"/>
          <a:srcRect/>
          <a:stretch>
            <a:fillRect/>
          </a:stretch>
        </p:blipFill>
        <p:spPr bwMode="auto">
          <a:xfrm>
            <a:off x="467544" y="3717032"/>
            <a:ext cx="5256584" cy="1489789"/>
          </a:xfrm>
          <a:prstGeom prst="rect">
            <a:avLst/>
          </a:prstGeom>
          <a:noFill/>
          <a:ln w="9525">
            <a:noFill/>
            <a:miter lim="800000"/>
            <a:headEnd/>
            <a:tailEnd/>
          </a:ln>
        </p:spPr>
      </p:pic>
      <p:pic>
        <p:nvPicPr>
          <p:cNvPr id="120835" name="Picture 3"/>
          <p:cNvPicPr>
            <a:picLocks noChangeAspect="1" noChangeArrowheads="1"/>
          </p:cNvPicPr>
          <p:nvPr/>
        </p:nvPicPr>
        <p:blipFill>
          <a:blip r:embed="rId3" cstate="print"/>
          <a:srcRect/>
          <a:stretch>
            <a:fillRect/>
          </a:stretch>
        </p:blipFill>
        <p:spPr bwMode="auto">
          <a:xfrm>
            <a:off x="5796136" y="3798565"/>
            <a:ext cx="2633330" cy="3059435"/>
          </a:xfrm>
          <a:prstGeom prst="rect">
            <a:avLst/>
          </a:prstGeom>
          <a:noFill/>
          <a:ln w="9525">
            <a:noFill/>
            <a:miter lim="800000"/>
            <a:headEnd/>
            <a:tailEnd/>
          </a:ln>
        </p:spPr>
      </p:pic>
      <p:pic>
        <p:nvPicPr>
          <p:cNvPr id="120836" name="Picture 4"/>
          <p:cNvPicPr>
            <a:picLocks noChangeAspect="1" noChangeArrowheads="1"/>
          </p:cNvPicPr>
          <p:nvPr/>
        </p:nvPicPr>
        <p:blipFill>
          <a:blip r:embed="rId4" cstate="print"/>
          <a:srcRect/>
          <a:stretch>
            <a:fillRect/>
          </a:stretch>
        </p:blipFill>
        <p:spPr bwMode="auto">
          <a:xfrm>
            <a:off x="1547664" y="5247730"/>
            <a:ext cx="1728192" cy="1300366"/>
          </a:xfrm>
          <a:prstGeom prst="rect">
            <a:avLst/>
          </a:prstGeom>
          <a:noFill/>
          <a:ln w="9525">
            <a:noFill/>
            <a:miter lim="800000"/>
            <a:headEnd/>
            <a:tailEnd/>
          </a:ln>
        </p:spPr>
      </p:pic>
      <p:pic>
        <p:nvPicPr>
          <p:cNvPr id="16" name="圖片 15" descr="Ford.bmp"/>
          <p:cNvPicPr>
            <a:picLocks noChangeAspect="1"/>
          </p:cNvPicPr>
          <p:nvPr/>
        </p:nvPicPr>
        <p:blipFill>
          <a:blip r:embed="rId5" cstate="print"/>
          <a:stretch>
            <a:fillRect/>
          </a:stretch>
        </p:blipFill>
        <p:spPr>
          <a:xfrm>
            <a:off x="6012160" y="836712"/>
            <a:ext cx="1962611" cy="14700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dirty="0" smtClean="0">
                <a:solidFill>
                  <a:srgbClr val="FF6600"/>
                </a:solidFill>
                <a:latin typeface="Times New Roman" pitchFamily="18" charset="0"/>
              </a:rPr>
              <a:t>Motivation</a:t>
            </a:r>
          </a:p>
        </p:txBody>
      </p:sp>
      <p:sp>
        <p:nvSpPr>
          <p:cNvPr id="46083" name="Rectangle 3"/>
          <p:cNvSpPr>
            <a:spLocks noGrp="1" noChangeArrowheads="1"/>
          </p:cNvSpPr>
          <p:nvPr>
            <p:ph type="body" idx="1"/>
          </p:nvPr>
        </p:nvSpPr>
        <p:spPr bwMode="auto">
          <a:xfrm>
            <a:off x="395288" y="1125538"/>
            <a:ext cx="7993062" cy="11509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TW" sz="2400" smtClean="0">
                <a:latin typeface="Times New Roman" pitchFamily="18" charset="0"/>
              </a:rPr>
              <a:t>High-power and high-speed optical source at the green wavelength regime(~525nm) are useful for a wealth of application.</a:t>
            </a:r>
          </a:p>
        </p:txBody>
      </p:sp>
      <p:pic>
        <p:nvPicPr>
          <p:cNvPr id="46084" name="Picture 6" descr="carnet_m"/>
          <p:cNvPicPr>
            <a:picLocks noChangeAspect="1" noChangeArrowheads="1"/>
          </p:cNvPicPr>
          <p:nvPr/>
        </p:nvPicPr>
        <p:blipFill>
          <a:blip r:embed="rId2" cstate="print"/>
          <a:srcRect/>
          <a:stretch>
            <a:fillRect/>
          </a:stretch>
        </p:blipFill>
        <p:spPr bwMode="auto">
          <a:xfrm>
            <a:off x="5076825" y="2781300"/>
            <a:ext cx="3240088" cy="2692400"/>
          </a:xfrm>
          <a:prstGeom prst="rect">
            <a:avLst/>
          </a:prstGeom>
          <a:noFill/>
          <a:ln w="9525">
            <a:noFill/>
            <a:miter lim="800000"/>
            <a:headEnd/>
            <a:tailEnd/>
          </a:ln>
        </p:spPr>
      </p:pic>
      <p:sp>
        <p:nvSpPr>
          <p:cNvPr id="46085" name="Text Box 7"/>
          <p:cNvSpPr txBox="1">
            <a:spLocks noChangeArrowheads="1"/>
          </p:cNvSpPr>
          <p:nvPr/>
        </p:nvSpPr>
        <p:spPr bwMode="auto">
          <a:xfrm>
            <a:off x="395288" y="2349500"/>
            <a:ext cx="6481762" cy="519113"/>
          </a:xfrm>
          <a:prstGeom prst="rect">
            <a:avLst/>
          </a:prstGeom>
          <a:noFill/>
          <a:ln w="9525">
            <a:noFill/>
            <a:miter lim="800000"/>
            <a:headEnd/>
            <a:tailEnd/>
          </a:ln>
        </p:spPr>
        <p:txBody>
          <a:bodyPr>
            <a:spAutoFit/>
          </a:bodyPr>
          <a:lstStyle/>
          <a:p>
            <a:pPr>
              <a:spcBef>
                <a:spcPct val="50000"/>
              </a:spcBef>
            </a:pPr>
            <a:r>
              <a:rPr lang="en-US" altLang="zh-TW">
                <a:solidFill>
                  <a:srgbClr val="FF0000"/>
                </a:solidFill>
                <a:latin typeface="Times New Roman" pitchFamily="18" charset="0"/>
              </a:rPr>
              <a:t>POF (Plastic Optic Fiber) Communication</a:t>
            </a:r>
          </a:p>
        </p:txBody>
      </p:sp>
      <p:sp>
        <p:nvSpPr>
          <p:cNvPr id="46086" name="Text Box 16"/>
          <p:cNvSpPr txBox="1">
            <a:spLocks noChangeArrowheads="1"/>
          </p:cNvSpPr>
          <p:nvPr/>
        </p:nvSpPr>
        <p:spPr bwMode="auto">
          <a:xfrm>
            <a:off x="622299" y="5624513"/>
            <a:ext cx="8531225" cy="954107"/>
          </a:xfrm>
          <a:prstGeom prst="rect">
            <a:avLst/>
          </a:prstGeom>
          <a:noFill/>
          <a:ln w="9525">
            <a:noFill/>
            <a:miter lim="800000"/>
            <a:headEnd/>
            <a:tailEnd/>
          </a:ln>
        </p:spPr>
        <p:txBody>
          <a:bodyPr wrap="square">
            <a:spAutoFit/>
          </a:bodyPr>
          <a:lstStyle/>
          <a:p>
            <a:r>
              <a:rPr lang="en-US" altLang="zh-TW" sz="1800" dirty="0">
                <a:latin typeface="Times New Roman" pitchFamily="18" charset="0"/>
              </a:rPr>
              <a:t>The </a:t>
            </a:r>
            <a:r>
              <a:rPr lang="en-US" altLang="zh-TW" sz="1800" b="1" dirty="0">
                <a:solidFill>
                  <a:srgbClr val="FF0000"/>
                </a:solidFill>
                <a:latin typeface="Times New Roman" pitchFamily="18" charset="0"/>
              </a:rPr>
              <a:t>MOST</a:t>
            </a:r>
            <a:r>
              <a:rPr lang="en-US" altLang="zh-TW" sz="1800" dirty="0">
                <a:latin typeface="Times New Roman" pitchFamily="18" charset="0"/>
              </a:rPr>
              <a:t> (Media Oriented Systems Transport ) Cooperation was founded in 1998 to standardize MOST Technology as a global standard for multimedia networking</a:t>
            </a:r>
            <a:r>
              <a:rPr lang="en-US" altLang="zh-TW" sz="1800" dirty="0" smtClean="0">
                <a:latin typeface="Times New Roman" pitchFamily="18" charset="0"/>
              </a:rPr>
              <a:t>.</a:t>
            </a:r>
          </a:p>
          <a:p>
            <a:r>
              <a:rPr lang="en-US" altLang="zh-TW" sz="2000" b="1" u="sng" dirty="0" smtClean="0">
                <a:solidFill>
                  <a:srgbClr val="00B050"/>
                </a:solidFill>
                <a:latin typeface="Times New Roman" pitchFamily="18" charset="0"/>
              </a:rPr>
              <a:t>But POF faces strong challenge from coaxial cable at 1 </a:t>
            </a:r>
            <a:r>
              <a:rPr lang="en-US" altLang="zh-TW" sz="2000" b="1" u="sng" dirty="0" err="1" smtClean="0">
                <a:solidFill>
                  <a:srgbClr val="00B050"/>
                </a:solidFill>
                <a:latin typeface="Times New Roman" pitchFamily="18" charset="0"/>
              </a:rPr>
              <a:t>Gbit</a:t>
            </a:r>
            <a:r>
              <a:rPr lang="en-US" altLang="zh-TW" sz="2000" b="1" u="sng" dirty="0" smtClean="0">
                <a:solidFill>
                  <a:srgbClr val="00B050"/>
                </a:solidFill>
                <a:latin typeface="Times New Roman" pitchFamily="18" charset="0"/>
              </a:rPr>
              <a:t>/sec data rate…</a:t>
            </a:r>
            <a:endParaRPr lang="en-US" altLang="zh-TW" sz="2000" b="1" u="sng" dirty="0">
              <a:solidFill>
                <a:srgbClr val="00B050"/>
              </a:solidFill>
              <a:latin typeface="Times New Roman" pitchFamily="18" charset="0"/>
            </a:endParaRPr>
          </a:p>
        </p:txBody>
      </p:sp>
      <p:pic>
        <p:nvPicPr>
          <p:cNvPr id="46087" name="Picture 17"/>
          <p:cNvPicPr>
            <a:picLocks noChangeAspect="1" noChangeArrowheads="1"/>
          </p:cNvPicPr>
          <p:nvPr/>
        </p:nvPicPr>
        <p:blipFill>
          <a:blip r:embed="rId3" cstate="print"/>
          <a:srcRect/>
          <a:stretch>
            <a:fillRect/>
          </a:stretch>
        </p:blipFill>
        <p:spPr bwMode="auto">
          <a:xfrm>
            <a:off x="179388" y="3068638"/>
            <a:ext cx="4752975" cy="2511425"/>
          </a:xfrm>
          <a:prstGeom prst="rect">
            <a:avLst/>
          </a:prstGeom>
          <a:noFill/>
          <a:ln w="9525">
            <a:noFill/>
            <a:miter lim="800000"/>
            <a:headEnd/>
            <a:tailEnd/>
          </a:ln>
        </p:spPr>
      </p:pic>
      <p:sp>
        <p:nvSpPr>
          <p:cNvPr id="46088" name="投影片編號版面配置區 8"/>
          <p:cNvSpPr>
            <a:spLocks noGrp="1"/>
          </p:cNvSpPr>
          <p:nvPr>
            <p:ph type="sldNum" sz="quarter" idx="12"/>
          </p:nvPr>
        </p:nvSpPr>
        <p:spPr>
          <a:noFill/>
        </p:spPr>
        <p:txBody>
          <a:bodyPr/>
          <a:lstStyle/>
          <a:p>
            <a:fld id="{9329C48D-2F57-4CF3-B82F-C526F2547887}" type="slidenum">
              <a:rPr lang="en-US" altLang="zh-TW" smtClean="0"/>
              <a:pPr/>
              <a:t>8</a:t>
            </a:fld>
            <a:endParaRPr lang="en-US" altLang="zh-TW"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2FE4E87-9DD3-485B-A942-DBD80CA1E15E}" type="slidenum">
              <a:rPr lang="en-US" altLang="zh-TW" smtClean="0"/>
              <a:pPr>
                <a:defRPr/>
              </a:pPr>
              <a:t>9</a:t>
            </a:fld>
            <a:endParaRPr lang="en-US" altLang="zh-TW" dirty="0"/>
          </a:p>
        </p:txBody>
      </p:sp>
      <p:sp>
        <p:nvSpPr>
          <p:cNvPr id="3" name="Rectangle 2"/>
          <p:cNvSpPr txBox="1">
            <a:spLocks noChangeArrowheads="1"/>
          </p:cNvSpPr>
          <p:nvPr/>
        </p:nvSpPr>
        <p:spPr bwMode="auto">
          <a:xfrm>
            <a:off x="-252536" y="0"/>
            <a:ext cx="9649072"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kumimoji="1" sz="4800" b="1">
                <a:solidFill>
                  <a:srgbClr val="FF3300"/>
                </a:solidFill>
                <a:latin typeface="+mj-lt"/>
                <a:ea typeface="+mj-ea"/>
                <a:cs typeface="+mj-cs"/>
              </a:defRPr>
            </a:lvl1pPr>
            <a:lvl2pPr algn="ctr" rtl="0" eaLnBrk="0" fontAlgn="base" hangingPunct="0">
              <a:spcBef>
                <a:spcPct val="0"/>
              </a:spcBef>
              <a:spcAft>
                <a:spcPct val="0"/>
              </a:spcAft>
              <a:defRPr kumimoji="1" sz="4800" b="1">
                <a:solidFill>
                  <a:srgbClr val="FF3300"/>
                </a:solidFill>
                <a:latin typeface="Arial Black" pitchFamily="34" charset="0"/>
                <a:ea typeface="新細明體" pitchFamily="18" charset="-120"/>
              </a:defRPr>
            </a:lvl2pPr>
            <a:lvl3pPr algn="ctr" rtl="0" eaLnBrk="0" fontAlgn="base" hangingPunct="0">
              <a:spcBef>
                <a:spcPct val="0"/>
              </a:spcBef>
              <a:spcAft>
                <a:spcPct val="0"/>
              </a:spcAft>
              <a:defRPr kumimoji="1" sz="4800" b="1">
                <a:solidFill>
                  <a:srgbClr val="FF3300"/>
                </a:solidFill>
                <a:latin typeface="Arial Black" pitchFamily="34" charset="0"/>
                <a:ea typeface="新細明體" pitchFamily="18" charset="-120"/>
              </a:defRPr>
            </a:lvl3pPr>
            <a:lvl4pPr algn="ctr" rtl="0" eaLnBrk="0" fontAlgn="base" hangingPunct="0">
              <a:spcBef>
                <a:spcPct val="0"/>
              </a:spcBef>
              <a:spcAft>
                <a:spcPct val="0"/>
              </a:spcAft>
              <a:defRPr kumimoji="1" sz="4800" b="1">
                <a:solidFill>
                  <a:srgbClr val="FF3300"/>
                </a:solidFill>
                <a:latin typeface="Arial Black" pitchFamily="34" charset="0"/>
                <a:ea typeface="新細明體" pitchFamily="18" charset="-120"/>
              </a:defRPr>
            </a:lvl4pPr>
            <a:lvl5pPr algn="ctr" rtl="0" eaLnBrk="0" fontAlgn="base" hangingPunct="0">
              <a:spcBef>
                <a:spcPct val="0"/>
              </a:spcBef>
              <a:spcAft>
                <a:spcPct val="0"/>
              </a:spcAft>
              <a:defRPr kumimoji="1" sz="4800" b="1">
                <a:solidFill>
                  <a:srgbClr val="FF3300"/>
                </a:solidFill>
                <a:latin typeface="Arial Black" pitchFamily="34" charset="0"/>
                <a:ea typeface="新細明體" pitchFamily="18" charset="-120"/>
              </a:defRPr>
            </a:lvl5pPr>
            <a:lvl6pPr marL="457200" algn="ctr" rtl="0" fontAlgn="base">
              <a:spcBef>
                <a:spcPct val="0"/>
              </a:spcBef>
              <a:spcAft>
                <a:spcPct val="0"/>
              </a:spcAft>
              <a:defRPr kumimoji="1" sz="4800" b="1">
                <a:solidFill>
                  <a:srgbClr val="FF3300"/>
                </a:solidFill>
                <a:latin typeface="Arial Black" pitchFamily="34" charset="0"/>
                <a:ea typeface="新細明體" pitchFamily="18" charset="-120"/>
              </a:defRPr>
            </a:lvl6pPr>
            <a:lvl7pPr marL="914400" algn="ctr" rtl="0" fontAlgn="base">
              <a:spcBef>
                <a:spcPct val="0"/>
              </a:spcBef>
              <a:spcAft>
                <a:spcPct val="0"/>
              </a:spcAft>
              <a:defRPr kumimoji="1" sz="4800" b="1">
                <a:solidFill>
                  <a:srgbClr val="FF3300"/>
                </a:solidFill>
                <a:latin typeface="Arial Black" pitchFamily="34" charset="0"/>
                <a:ea typeface="新細明體" pitchFamily="18" charset="-120"/>
              </a:defRPr>
            </a:lvl7pPr>
            <a:lvl8pPr marL="1371600" algn="ctr" rtl="0" fontAlgn="base">
              <a:spcBef>
                <a:spcPct val="0"/>
              </a:spcBef>
              <a:spcAft>
                <a:spcPct val="0"/>
              </a:spcAft>
              <a:defRPr kumimoji="1" sz="4800" b="1">
                <a:solidFill>
                  <a:srgbClr val="FF3300"/>
                </a:solidFill>
                <a:latin typeface="Arial Black" pitchFamily="34" charset="0"/>
                <a:ea typeface="新細明體" pitchFamily="18" charset="-120"/>
              </a:defRPr>
            </a:lvl8pPr>
            <a:lvl9pPr marL="1828800" algn="ctr" rtl="0" fontAlgn="base">
              <a:spcBef>
                <a:spcPct val="0"/>
              </a:spcBef>
              <a:spcAft>
                <a:spcPct val="0"/>
              </a:spcAft>
              <a:defRPr kumimoji="1" sz="4800" b="1">
                <a:solidFill>
                  <a:srgbClr val="FF3300"/>
                </a:solidFill>
                <a:latin typeface="Arial Black" pitchFamily="34" charset="0"/>
                <a:ea typeface="新細明體" pitchFamily="18" charset="-120"/>
              </a:defRPr>
            </a:lvl9pPr>
          </a:lstStyle>
          <a:p>
            <a:pPr eaLnBrk="1" hangingPunct="1"/>
            <a:r>
              <a:rPr lang="en-US" altLang="zh-TW" kern="0" dirty="0" smtClean="0">
                <a:solidFill>
                  <a:srgbClr val="FF6600"/>
                </a:solidFill>
                <a:latin typeface="Times New Roman" pitchFamily="18" charset="0"/>
              </a:rPr>
              <a:t>Self-Driving Car… </a:t>
            </a:r>
            <a:r>
              <a:rPr lang="en-US" altLang="zh-TW" sz="2800" u="sng" kern="0" dirty="0" smtClean="0">
                <a:solidFill>
                  <a:srgbClr val="FF0000"/>
                </a:solidFill>
                <a:latin typeface="Times New Roman" pitchFamily="18" charset="0"/>
              </a:rPr>
              <a:t>To rescue POF ?</a:t>
            </a:r>
          </a:p>
        </p:txBody>
      </p:sp>
      <p:sp>
        <p:nvSpPr>
          <p:cNvPr id="4" name="文字方塊 3"/>
          <p:cNvSpPr txBox="1"/>
          <p:nvPr/>
        </p:nvSpPr>
        <p:spPr>
          <a:xfrm>
            <a:off x="0" y="2348880"/>
            <a:ext cx="8541965" cy="1815882"/>
          </a:xfrm>
          <a:prstGeom prst="rect">
            <a:avLst/>
          </a:prstGeom>
          <a:noFill/>
        </p:spPr>
        <p:txBody>
          <a:bodyPr wrap="square" rtlCol="0">
            <a:spAutoFit/>
          </a:bodyPr>
          <a:lstStyle/>
          <a:p>
            <a:r>
              <a:rPr lang="en-US" altLang="zh-TW" b="1" u="sng" dirty="0" smtClean="0">
                <a:solidFill>
                  <a:srgbClr val="00B050"/>
                </a:solidFill>
              </a:rPr>
              <a:t>You need a lot of bandwidth (10 </a:t>
            </a:r>
            <a:r>
              <a:rPr lang="en-US" altLang="zh-TW" b="1" u="sng" dirty="0" err="1" smtClean="0">
                <a:solidFill>
                  <a:srgbClr val="00B050"/>
                </a:solidFill>
              </a:rPr>
              <a:t>Gbit</a:t>
            </a:r>
            <a:r>
              <a:rPr lang="en-US" altLang="zh-TW" b="1" u="sng" dirty="0" smtClean="0">
                <a:solidFill>
                  <a:srgbClr val="00B050"/>
                </a:solidFill>
              </a:rPr>
              <a:t>/sec ?!) for in-car data communication: The chance of POF…</a:t>
            </a:r>
          </a:p>
          <a:p>
            <a:r>
              <a:rPr lang="en-US" altLang="zh-TW" b="1" u="sng" dirty="0" smtClean="0">
                <a:solidFill>
                  <a:srgbClr val="00B050"/>
                </a:solidFill>
              </a:rPr>
              <a:t>Much tough than glass fiber: Car accident is an issue </a:t>
            </a:r>
            <a:endParaRPr lang="zh-TW" altLang="en-US" b="1" u="sng" dirty="0">
              <a:solidFill>
                <a:srgbClr val="00B050"/>
              </a:solidFill>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47" y="930750"/>
            <a:ext cx="4622409" cy="5832000"/>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687" y="1189794"/>
            <a:ext cx="6521657" cy="5600948"/>
          </a:xfrm>
          <a:prstGeom prst="rect">
            <a:avLst/>
          </a:prstGeom>
        </p:spPr>
      </p:pic>
    </p:spTree>
    <p:extLst>
      <p:ext uri="{BB962C8B-B14F-4D97-AF65-F5344CB8AC3E}">
        <p14:creationId xmlns:p14="http://schemas.microsoft.com/office/powerpoint/2010/main" val="5092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7"/>
</p:tagLst>
</file>

<file path=ppt/theme/theme1.xml><?xml version="1.0" encoding="utf-8"?>
<a:theme xmlns:a="http://schemas.openxmlformats.org/drawingml/2006/main" name="2_預設簡報設計">
  <a:themeElements>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預設簡報設計">
      <a:majorFont>
        <a:latin typeface="Arial Black"/>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Trebuchet MS"/>
        <a:ea typeface="新細明體"/>
        <a:cs typeface=""/>
      </a:majorFont>
      <a:minorFont>
        <a:latin typeface="Century Gothic"/>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33424</TotalTime>
  <Words>1844</Words>
  <Application>Microsoft Office PowerPoint</Application>
  <PresentationFormat>如螢幕大小 (4:3)</PresentationFormat>
  <Paragraphs>265</Paragraphs>
  <Slides>33</Slides>
  <Notes>7</Notes>
  <HiddenSlides>0</HiddenSlides>
  <MMClips>0</MMClips>
  <ScaleCrop>false</ScaleCrop>
  <HeadingPairs>
    <vt:vector size="8" baseType="variant">
      <vt:variant>
        <vt:lpstr>使用字型</vt:lpstr>
      </vt:variant>
      <vt:variant>
        <vt:i4>12</vt:i4>
      </vt:variant>
      <vt:variant>
        <vt:lpstr>佈景主題</vt:lpstr>
      </vt:variant>
      <vt:variant>
        <vt:i4>2</vt:i4>
      </vt:variant>
      <vt:variant>
        <vt:lpstr>內嵌 OLE 伺服程式</vt:lpstr>
      </vt:variant>
      <vt:variant>
        <vt:i4>4</vt:i4>
      </vt:variant>
      <vt:variant>
        <vt:lpstr>投影片標題</vt:lpstr>
      </vt:variant>
      <vt:variant>
        <vt:i4>33</vt:i4>
      </vt:variant>
    </vt:vector>
  </HeadingPairs>
  <TitlesOfParts>
    <vt:vector size="51" baseType="lpstr">
      <vt:lpstr>AR MingtiM GB</vt:lpstr>
      <vt:lpstr>MisterEarl BT</vt:lpstr>
      <vt:lpstr>新細明體</vt:lpstr>
      <vt:lpstr>標楷體</vt:lpstr>
      <vt:lpstr>Arial</vt:lpstr>
      <vt:lpstr>Arial Black</vt:lpstr>
      <vt:lpstr>Calibri</vt:lpstr>
      <vt:lpstr>Century Gothic</vt:lpstr>
      <vt:lpstr>Comic Sans MS</vt:lpstr>
      <vt:lpstr>Symbol</vt:lpstr>
      <vt:lpstr>Times New Roman</vt:lpstr>
      <vt:lpstr>Trebuchet MS</vt:lpstr>
      <vt:lpstr>2_預設簡報設計</vt:lpstr>
      <vt:lpstr>1_預設簡報設計</vt:lpstr>
      <vt:lpstr>PhotoImpact</vt:lpstr>
      <vt:lpstr>Equation</vt:lpstr>
      <vt:lpstr>Visio</vt:lpstr>
      <vt:lpstr>Graph</vt:lpstr>
      <vt:lpstr>PowerPoint 簡報</vt:lpstr>
      <vt:lpstr>PowerPoint 簡報</vt:lpstr>
      <vt:lpstr>PowerPoint 簡報</vt:lpstr>
      <vt:lpstr>Outline</vt:lpstr>
      <vt:lpstr>Outline</vt:lpstr>
      <vt:lpstr>Motivation</vt:lpstr>
      <vt:lpstr>The Beginning of Red for POF: at USA (HP Company)</vt:lpstr>
      <vt:lpstr>Motivation</vt:lpstr>
      <vt:lpstr>PowerPoint 簡報</vt:lpstr>
      <vt:lpstr>PowerPoint 簡報</vt:lpstr>
      <vt:lpstr>What wavelength you prefer for PMMA POF ?  (methyl methacrylate) POF</vt:lpstr>
      <vt:lpstr>Why we want switch red to green (or blue) ? (not only lower POF loss…..)</vt:lpstr>
      <vt:lpstr>Why we want switch red to green (or blue) ? (not only lower POF loss…..)</vt:lpstr>
      <vt:lpstr>Outline</vt:lpstr>
      <vt:lpstr>LED modulation characteristics</vt:lpstr>
      <vt:lpstr>What’s the problem of GaN MQWs ?</vt:lpstr>
      <vt:lpstr>How to shorten spontaneous lifetime? Barrier n-doping</vt:lpstr>
      <vt:lpstr>How to enhance spontaneous recombination rate  ?</vt:lpstr>
      <vt:lpstr>PowerPoint 簡報</vt:lpstr>
      <vt:lpstr>PowerPoint 簡報</vt:lpstr>
      <vt:lpstr>Outline</vt:lpstr>
      <vt:lpstr>Device structure</vt:lpstr>
      <vt:lpstr>Patterned Sapphire(by SEM)</vt:lpstr>
      <vt:lpstr>Device structure</vt:lpstr>
      <vt:lpstr>Device structure</vt:lpstr>
      <vt:lpstr>Outline</vt:lpstr>
      <vt:lpstr>PowerPoint 簡報</vt:lpstr>
      <vt:lpstr>PowerPoint 簡報</vt:lpstr>
      <vt:lpstr>PowerPoint 簡報</vt:lpstr>
      <vt:lpstr>PowerPoint 簡報</vt:lpstr>
      <vt:lpstr>Outline</vt:lpstr>
      <vt:lpstr>Conclusion </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Kevin</dc:creator>
  <cp:lastModifiedBy>shi</cp:lastModifiedBy>
  <cp:revision>1947</cp:revision>
  <dcterms:created xsi:type="dcterms:W3CDTF">2007-02-06T15:45:40Z</dcterms:created>
  <dcterms:modified xsi:type="dcterms:W3CDTF">2016-09-28T03:09:01Z</dcterms:modified>
</cp:coreProperties>
</file>